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34"/>
  </p:notesMasterIdLst>
  <p:sldIdLst>
    <p:sldId id="256" r:id="rId2"/>
    <p:sldId id="269" r:id="rId3"/>
    <p:sldId id="290" r:id="rId4"/>
    <p:sldId id="260" r:id="rId5"/>
    <p:sldId id="258" r:id="rId6"/>
    <p:sldId id="274" r:id="rId7"/>
    <p:sldId id="264" r:id="rId8"/>
    <p:sldId id="266" r:id="rId9"/>
    <p:sldId id="257" r:id="rId10"/>
    <p:sldId id="259" r:id="rId11"/>
    <p:sldId id="261" r:id="rId12"/>
    <p:sldId id="263" r:id="rId13"/>
    <p:sldId id="262" r:id="rId14"/>
    <p:sldId id="273" r:id="rId15"/>
    <p:sldId id="284" r:id="rId16"/>
    <p:sldId id="270" r:id="rId17"/>
    <p:sldId id="267" r:id="rId18"/>
    <p:sldId id="268" r:id="rId19"/>
    <p:sldId id="271" r:id="rId20"/>
    <p:sldId id="272" r:id="rId21"/>
    <p:sldId id="278" r:id="rId22"/>
    <p:sldId id="279" r:id="rId23"/>
    <p:sldId id="280" r:id="rId24"/>
    <p:sldId id="282" r:id="rId25"/>
    <p:sldId id="276" r:id="rId26"/>
    <p:sldId id="281" r:id="rId27"/>
    <p:sldId id="283" r:id="rId28"/>
    <p:sldId id="285" r:id="rId29"/>
    <p:sldId id="286" r:id="rId30"/>
    <p:sldId id="288" r:id="rId31"/>
    <p:sldId id="289"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3688" autoAdjust="0"/>
  </p:normalViewPr>
  <p:slideViewPr>
    <p:cSldViewPr snapToGrid="0" snapToObjects="1">
      <p:cViewPr varScale="1">
        <p:scale>
          <a:sx n="107" d="100"/>
          <a:sy n="107" d="100"/>
        </p:scale>
        <p:origin x="-28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61E55-91E9-8A49-B316-027CB8DC3929}" type="datetimeFigureOut">
              <a:rPr lang="en-US" smtClean="0"/>
              <a:pPr/>
              <a:t>6/28/16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DDFB6-8A59-2741-93D9-A7CB5A27AC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Any brand names I use, it is because that is what they are most commonly referred to/used at LGH. There may be other brands but this is the one I am most familiar with</a:t>
            </a:r>
          </a:p>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would argue we should treat all </a:t>
            </a:r>
            <a:r>
              <a:rPr lang="en-US" baseline="0" dirty="0" err="1" smtClean="0"/>
              <a:t>dyspnea</a:t>
            </a:r>
            <a:r>
              <a:rPr lang="en-US" baseline="0" dirty="0" smtClean="0"/>
              <a:t> symptomatically while we investigate and treat the underlying cause – just like you would give analgesia for pain in the 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Study in patients with stage 4 lung cancer found that those referred earlier to palliative care had better quality of life and actually lived longer.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many cases, treating the underlying cause will also treat the </a:t>
            </a:r>
            <a:r>
              <a:rPr lang="en-US" baseline="0" dirty="0" err="1" smtClean="0"/>
              <a:t>dyspnea</a:t>
            </a:r>
            <a:r>
              <a:rPr lang="en-US" baseline="0" dirty="0" smtClean="0"/>
              <a:t>, however there are circumstances when this is not possible or appropriate. </a:t>
            </a:r>
            <a:endParaRPr lang="en-US" dirty="0" smtClean="0"/>
          </a:p>
          <a:p>
            <a:r>
              <a:rPr lang="en-US" dirty="0" smtClean="0"/>
              <a:t>Discuss</a:t>
            </a:r>
            <a:r>
              <a:rPr lang="en-US" baseline="0" dirty="0" smtClean="0"/>
              <a:t> concept of refractory </a:t>
            </a:r>
            <a:r>
              <a:rPr lang="en-US" baseline="0" dirty="0" err="1" smtClean="0"/>
              <a:t>dyspnea</a:t>
            </a:r>
            <a:r>
              <a:rPr lang="en-US" baseline="0" dirty="0" smtClean="0"/>
              <a:t>: does not respond to treatment of underlying medical problem</a:t>
            </a:r>
          </a:p>
        </p:txBody>
      </p:sp>
      <p:sp>
        <p:nvSpPr>
          <p:cNvPr id="4" name="Slide Number Placeholder 3"/>
          <p:cNvSpPr>
            <a:spLocks noGrp="1"/>
          </p:cNvSpPr>
          <p:nvPr>
            <p:ph type="sldNum" sz="quarter" idx="10"/>
          </p:nvPr>
        </p:nvSpPr>
        <p:spPr/>
        <p:txBody>
          <a:bodyPr/>
          <a:lstStyle/>
          <a:p>
            <a:fld id="{519DDFB6-8A59-2741-93D9-A7CB5A27AC0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success is</a:t>
            </a:r>
            <a:r>
              <a:rPr lang="en-US" baseline="0" dirty="0" smtClean="0"/>
              <a:t> defined by the goals you and the patient set and not by the cure</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evidence for</a:t>
            </a:r>
            <a:r>
              <a:rPr lang="en-US" baseline="0" dirty="0" smtClean="0"/>
              <a:t> fans directed towards face</a:t>
            </a:r>
          </a:p>
          <a:p>
            <a:r>
              <a:rPr lang="en-US" dirty="0" smtClean="0"/>
              <a:t>Pulmonary</a:t>
            </a:r>
            <a:r>
              <a:rPr lang="en-US" baseline="0" dirty="0" smtClean="0"/>
              <a:t> rehab is supervised/</a:t>
            </a:r>
            <a:r>
              <a:rPr lang="en-US" dirty="0" smtClean="0"/>
              <a:t>directed physical conditioning</a:t>
            </a:r>
            <a:r>
              <a:rPr lang="en-US" baseline="0" dirty="0" smtClean="0"/>
              <a:t> combined with education and </a:t>
            </a:r>
            <a:r>
              <a:rPr lang="en-US" dirty="0" smtClean="0"/>
              <a:t>can help maintain function and</a:t>
            </a:r>
            <a:r>
              <a:rPr lang="en-US" baseline="0" dirty="0" smtClean="0"/>
              <a:t> may help improve symptoms. For ambulatory patients so </a:t>
            </a:r>
            <a:r>
              <a:rPr lang="en-US" dirty="0" smtClean="0"/>
              <a:t>Also not applicable to many palliative patients. </a:t>
            </a:r>
          </a:p>
          <a:p>
            <a:r>
              <a:rPr lang="en-US" dirty="0" err="1" smtClean="0"/>
              <a:t>Acpuncture</a:t>
            </a:r>
            <a:r>
              <a:rPr lang="en-US" dirty="0" smtClean="0"/>
              <a:t>:</a:t>
            </a:r>
            <a:r>
              <a:rPr lang="en-US" baseline="0" dirty="0" smtClean="0"/>
              <a:t> </a:t>
            </a:r>
            <a:r>
              <a:rPr lang="en-US" dirty="0" smtClean="0"/>
              <a:t>Mechanism not understood but may be due to release of endogenous </a:t>
            </a:r>
            <a:r>
              <a:rPr lang="en-US" dirty="0" err="1" smtClean="0"/>
              <a:t>opioids</a:t>
            </a:r>
            <a:r>
              <a:rPr lang="en-US" dirty="0" smtClean="0"/>
              <a:t>. Mixed results from trials.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Surgical interventions</a:t>
            </a:r>
            <a:r>
              <a:rPr lang="en-US" baseline="0" dirty="0" smtClean="0"/>
              <a:t> to consider</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Treatment</a:t>
            </a:r>
            <a:r>
              <a:rPr lang="en-US" baseline="0" dirty="0" smtClean="0"/>
              <a:t> of </a:t>
            </a:r>
            <a:r>
              <a:rPr lang="en-US" dirty="0" smtClean="0"/>
              <a:t>Malignant pleural effusion</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Tunneled</a:t>
            </a:r>
            <a:r>
              <a:rPr lang="en-US" baseline="0" dirty="0" smtClean="0"/>
              <a:t> catheter (</a:t>
            </a:r>
            <a:r>
              <a:rPr lang="en-US" baseline="0" dirty="0" err="1" smtClean="0"/>
              <a:t>PleurX</a:t>
            </a:r>
            <a:r>
              <a:rPr lang="en-US" baseline="0" dirty="0" smtClean="0"/>
              <a:t>) ideal, but can also use regular catheter if short life expectancy. </a:t>
            </a:r>
          </a:p>
          <a:p>
            <a:r>
              <a:rPr lang="en-US" baseline="0" dirty="0" smtClean="0"/>
              <a:t>Consider if patient is requiring frequent </a:t>
            </a:r>
            <a:r>
              <a:rPr lang="en-US" baseline="0" dirty="0" err="1" smtClean="0"/>
              <a:t>thoracentesis</a:t>
            </a:r>
            <a:r>
              <a:rPr lang="en-US" baseline="0" dirty="0" smtClean="0"/>
              <a:t> (I am not aware of any cut-off, I generally use less than 2 weeks, although must take into context the patient’s life expectancy)</a:t>
            </a:r>
          </a:p>
          <a:p>
            <a:r>
              <a:rPr lang="en-US" sz="1200" kern="1200" dirty="0" smtClean="0">
                <a:solidFill>
                  <a:schemeClr val="tx1"/>
                </a:solidFill>
                <a:latin typeface="+mn-lt"/>
                <a:ea typeface="+mn-ea"/>
                <a:cs typeface="+mn-cs"/>
              </a:rPr>
              <a:t>improved </a:t>
            </a:r>
            <a:r>
              <a:rPr lang="en-US" sz="1200" kern="1200" dirty="0" err="1" smtClean="0">
                <a:solidFill>
                  <a:schemeClr val="tx1"/>
                </a:solidFill>
                <a:latin typeface="+mn-lt"/>
                <a:ea typeface="+mn-ea"/>
                <a:cs typeface="+mn-cs"/>
              </a:rPr>
              <a:t>QoL</a:t>
            </a:r>
            <a:r>
              <a:rPr lang="en-US" sz="1200" kern="1200" dirty="0" smtClean="0">
                <a:solidFill>
                  <a:schemeClr val="tx1"/>
                </a:solidFill>
                <a:latin typeface="+mn-lt"/>
                <a:ea typeface="+mn-ea"/>
                <a:cs typeface="+mn-cs"/>
              </a:rPr>
              <a:t>, shorter hospital stays, fewer repeat procedures and lower cost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Talc </a:t>
            </a:r>
            <a:r>
              <a:rPr lang="en-US" sz="1200" kern="1200" dirty="0" err="1" smtClean="0">
                <a:solidFill>
                  <a:schemeClr val="tx1"/>
                </a:solidFill>
                <a:latin typeface="+mn-lt"/>
                <a:ea typeface="+mn-ea"/>
                <a:cs typeface="+mn-cs"/>
              </a:rPr>
              <a:t>pleurodesis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risks of </a:t>
            </a:r>
            <a:r>
              <a:rPr lang="en-US" sz="1200" kern="1200" dirty="0" err="1" smtClean="0">
                <a:solidFill>
                  <a:schemeClr val="tx1"/>
                </a:solidFill>
                <a:latin typeface="+mn-lt"/>
                <a:ea typeface="+mn-ea"/>
                <a:cs typeface="+mn-cs"/>
              </a:rPr>
              <a:t>pleurodesis</a:t>
            </a:r>
            <a:r>
              <a:rPr lang="en-US" sz="1200" kern="1200" dirty="0" smtClean="0">
                <a:solidFill>
                  <a:schemeClr val="tx1"/>
                </a:solidFill>
                <a:latin typeface="+mn-lt"/>
                <a:ea typeface="+mn-ea"/>
                <a:cs typeface="+mn-cs"/>
              </a:rPr>
              <a:t>: pain, fever, talc </a:t>
            </a:r>
            <a:r>
              <a:rPr lang="en-US" sz="1200" kern="1200" dirty="0" err="1" smtClean="0">
                <a:solidFill>
                  <a:schemeClr val="tx1"/>
                </a:solidFill>
                <a:latin typeface="+mn-lt"/>
                <a:ea typeface="+mn-ea"/>
                <a:cs typeface="+mn-cs"/>
              </a:rPr>
              <a:t>embolization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empyema</a:t>
            </a:r>
            <a:r>
              <a:rPr lang="en-US" sz="1200" kern="1200" dirty="0" smtClean="0">
                <a:solidFill>
                  <a:schemeClr val="tx1"/>
                </a:solidFill>
                <a:latin typeface="+mn-lt"/>
                <a:ea typeface="+mn-ea"/>
                <a:cs typeface="+mn-cs"/>
              </a:rPr>
              <a:t>, adult respiratory distress syndrome, and respiratory failure</a:t>
            </a:r>
          </a:p>
          <a:p>
            <a:r>
              <a:rPr lang="en-US" sz="1200" kern="1200" dirty="0" smtClean="0">
                <a:solidFill>
                  <a:schemeClr val="tx1"/>
                </a:solidFill>
                <a:latin typeface="+mn-lt"/>
                <a:ea typeface="+mn-ea"/>
                <a:cs typeface="+mn-cs"/>
              </a:rPr>
              <a:t>To look after </a:t>
            </a:r>
            <a:r>
              <a:rPr lang="en-US" sz="1200" kern="1200" dirty="0" err="1" smtClean="0">
                <a:solidFill>
                  <a:schemeClr val="tx1"/>
                </a:solidFill>
                <a:latin typeface="+mn-lt"/>
                <a:ea typeface="+mn-ea"/>
                <a:cs typeface="+mn-cs"/>
              </a:rPr>
              <a:t>PleurX</a:t>
            </a:r>
            <a:r>
              <a:rPr lang="en-US" sz="1200" kern="1200" dirty="0" smtClean="0">
                <a:solidFill>
                  <a:schemeClr val="tx1"/>
                </a:solidFill>
                <a:latin typeface="+mn-lt"/>
                <a:ea typeface="+mn-ea"/>
                <a:cs typeface="+mn-cs"/>
              </a:rPr>
              <a:t> in community - arrange for community nursing. Frequency of drainage varies, some need daily. generally drain 400-500 cc at a time. </a:t>
            </a:r>
          </a:p>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Bronchial </a:t>
            </a:r>
            <a:r>
              <a:rPr lang="en-US" sz="1200" kern="1200" dirty="0" err="1" smtClean="0">
                <a:solidFill>
                  <a:schemeClr val="tx1"/>
                </a:solidFill>
                <a:latin typeface="+mn-lt"/>
                <a:ea typeface="+mn-ea"/>
                <a:cs typeface="+mn-cs"/>
              </a:rPr>
              <a:t>stenting</a:t>
            </a:r>
            <a:r>
              <a:rPr lang="en-US" sz="1200" kern="1200" dirty="0" smtClean="0">
                <a:solidFill>
                  <a:schemeClr val="tx1"/>
                </a:solidFill>
                <a:latin typeface="+mn-lt"/>
                <a:ea typeface="+mn-ea"/>
                <a:cs typeface="+mn-cs"/>
              </a:rPr>
              <a:t> has been shown to be beneficial in those with malignant central respiratory obstruction.</a:t>
            </a:r>
            <a:r>
              <a:rPr lang="en-US" sz="1200" kern="1200" baseline="0" dirty="0" smtClean="0">
                <a:solidFill>
                  <a:schemeClr val="tx1"/>
                </a:solidFill>
                <a:latin typeface="+mn-lt"/>
                <a:ea typeface="+mn-ea"/>
                <a:cs typeface="+mn-cs"/>
              </a:rPr>
              <a:t> 80% of patients report improvement in symptoms. </a:t>
            </a:r>
          </a:p>
          <a:p>
            <a:r>
              <a:rPr lang="en-US" sz="1200" kern="1200" baseline="0" dirty="0" smtClean="0">
                <a:solidFill>
                  <a:schemeClr val="tx1"/>
                </a:solidFill>
                <a:latin typeface="+mn-lt"/>
                <a:ea typeface="+mn-ea"/>
                <a:cs typeface="+mn-cs"/>
              </a:rPr>
              <a:t>Of note, steroids and chemotherapy and radiation therapy can also be considered. </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O2 and its role in refractory </a:t>
            </a:r>
            <a:r>
              <a:rPr lang="en-US" dirty="0" err="1" smtClean="0"/>
              <a:t>dyspnea</a:t>
            </a:r>
            <a:r>
              <a:rPr lang="en-US" dirty="0" smtClean="0"/>
              <a:t>:</a:t>
            </a:r>
          </a:p>
          <a:p>
            <a:r>
              <a:rPr lang="en-US" sz="1200" kern="1200" dirty="0" smtClean="0">
                <a:solidFill>
                  <a:schemeClr val="tx1"/>
                </a:solidFill>
                <a:latin typeface="+mn-lt"/>
                <a:ea typeface="+mn-ea"/>
                <a:cs typeface="+mn-cs"/>
              </a:rPr>
              <a:t>In those that are not hypoxic, it is less clear. Studies have had mixed results. A 2008 meta-analysis concluded that oxygen failed to improve symptoms in those cancer patients with mild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or who were not hypoxic.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Additional oxygen is not a benign intervention: it may limit quality of life due to functional restriction from tubing/tanks/concentrators, irritation from nasal </a:t>
            </a:r>
            <a:r>
              <a:rPr lang="en-US" sz="1200" kern="1200" dirty="0" err="1" smtClean="0">
                <a:solidFill>
                  <a:schemeClr val="tx1"/>
                </a:solidFill>
                <a:latin typeface="+mn-lt"/>
                <a:ea typeface="+mn-ea"/>
                <a:cs typeface="+mn-cs"/>
              </a:rPr>
              <a:t>cannula</a:t>
            </a:r>
            <a:r>
              <a:rPr lang="en-US" sz="1200" kern="1200" dirty="0" smtClean="0">
                <a:solidFill>
                  <a:schemeClr val="tx1"/>
                </a:solidFill>
                <a:latin typeface="+mn-lt"/>
                <a:ea typeface="+mn-ea"/>
                <a:cs typeface="+mn-cs"/>
              </a:rPr>
              <a:t>, expense if patients do not meet criteria for home O2. </a:t>
            </a:r>
          </a:p>
          <a:p>
            <a:r>
              <a:rPr lang="en-US" sz="1200" kern="1200" dirty="0" smtClean="0">
                <a:solidFill>
                  <a:schemeClr val="tx1"/>
                </a:solidFill>
                <a:latin typeface="+mn-lt"/>
                <a:ea typeface="+mn-ea"/>
                <a:cs typeface="+mn-cs"/>
              </a:rPr>
              <a:t>Interestingly, one study comparing</a:t>
            </a:r>
            <a:r>
              <a:rPr lang="en-US" sz="1200" kern="1200" baseline="0" dirty="0" smtClean="0">
                <a:solidFill>
                  <a:schemeClr val="tx1"/>
                </a:solidFill>
                <a:latin typeface="+mn-lt"/>
                <a:ea typeface="+mn-ea"/>
                <a:cs typeface="+mn-cs"/>
              </a:rPr>
              <a:t> O2 by NP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air by NP found benefit in both groups. Placebo effect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relief from blowing air (like a fan)?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19DDFB6-8A59-2741-93D9-A7CB5A27AC07}"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clear benefit for supplemental O2 in those that are hypoxemic, both in terms of quality of life and survival benefit. </a:t>
            </a:r>
          </a:p>
          <a:p>
            <a:r>
              <a:rPr lang="en-US" dirty="0" smtClean="0"/>
              <a:t>There is also criteria based</a:t>
            </a:r>
            <a:r>
              <a:rPr lang="en-US" baseline="0" dirty="0" smtClean="0"/>
              <a:t> on PaO2, but this is generally an unnecessary test in palliative patients</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Allow close to 100% FiO2 while being more comfortable than NIPPV.</a:t>
            </a:r>
            <a:r>
              <a:rPr lang="en-US" sz="1200" kern="1200" baseline="0" dirty="0" smtClean="0">
                <a:solidFill>
                  <a:schemeClr val="tx1"/>
                </a:solidFill>
                <a:latin typeface="+mn-lt"/>
                <a:ea typeface="+mn-ea"/>
                <a:cs typeface="+mn-cs"/>
              </a:rPr>
              <a:t>  Allows patients to communicate. Washes out anatomic </a:t>
            </a:r>
            <a:r>
              <a:rPr lang="en-US" sz="1200" kern="1200" baseline="0" dirty="0" err="1" smtClean="0">
                <a:solidFill>
                  <a:schemeClr val="tx1"/>
                </a:solidFill>
                <a:latin typeface="+mn-lt"/>
                <a:ea typeface="+mn-ea"/>
                <a:cs typeface="+mn-cs"/>
              </a:rPr>
              <a:t>deadspace</a:t>
            </a:r>
            <a:r>
              <a:rPr lang="en-US" sz="1200" kern="1200" baseline="0" dirty="0" smtClean="0">
                <a:solidFill>
                  <a:schemeClr val="tx1"/>
                </a:solidFill>
                <a:latin typeface="+mn-lt"/>
                <a:ea typeface="+mn-ea"/>
                <a:cs typeface="+mn-cs"/>
              </a:rPr>
              <a:t>, therefore decreasing work of breathing (not as much as NIPPV). Helps with mucus clearing (another potential advantage over NIPPV). Provides a small amount of PPV, although unclear if this is clinically significant (therefore NIPPV probably better for CHF, COPD)</a:t>
            </a:r>
          </a:p>
          <a:p>
            <a:r>
              <a:rPr lang="en-US" sz="1200" kern="1200" dirty="0" smtClean="0">
                <a:solidFill>
                  <a:schemeClr val="tx1"/>
                </a:solidFill>
                <a:latin typeface="+mn-lt"/>
                <a:ea typeface="+mn-ea"/>
                <a:cs typeface="+mn-cs"/>
              </a:rPr>
              <a:t>One study</a:t>
            </a:r>
            <a:r>
              <a:rPr lang="en-US" sz="1200" kern="1200" baseline="0" dirty="0" smtClean="0">
                <a:solidFill>
                  <a:schemeClr val="tx1"/>
                </a:solidFill>
                <a:latin typeface="+mn-lt"/>
                <a:ea typeface="+mn-ea"/>
                <a:cs typeface="+mn-cs"/>
              </a:rPr>
              <a:t> looking at patients with acute </a:t>
            </a:r>
            <a:r>
              <a:rPr lang="en-US" sz="1200" kern="1200" baseline="0" dirty="0" err="1" smtClean="0">
                <a:solidFill>
                  <a:schemeClr val="tx1"/>
                </a:solidFill>
                <a:latin typeface="+mn-lt"/>
                <a:ea typeface="+mn-ea"/>
                <a:cs typeface="+mn-cs"/>
              </a:rPr>
              <a:t>resp</a:t>
            </a:r>
            <a:r>
              <a:rPr lang="en-US" sz="1200" kern="1200" baseline="0" dirty="0" smtClean="0">
                <a:solidFill>
                  <a:schemeClr val="tx1"/>
                </a:solidFill>
                <a:latin typeface="+mn-lt"/>
                <a:ea typeface="+mn-ea"/>
                <a:cs typeface="+mn-cs"/>
              </a:rPr>
              <a:t> failure </a:t>
            </a:r>
            <a:r>
              <a:rPr lang="en-US" sz="1200" kern="1200" dirty="0" smtClean="0">
                <a:solidFill>
                  <a:schemeClr val="tx1"/>
                </a:solidFill>
                <a:latin typeface="+mn-lt"/>
                <a:ea typeface="+mn-ea"/>
                <a:cs typeface="+mn-cs"/>
              </a:rPr>
              <a:t>found that HFNP</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was significantly better tolerated than </a:t>
            </a:r>
            <a:r>
              <a:rPr lang="en-US" sz="1200" kern="1200" dirty="0" err="1" smtClean="0">
                <a:solidFill>
                  <a:schemeClr val="tx1"/>
                </a:solidFill>
                <a:latin typeface="+mn-lt"/>
                <a:ea typeface="+mn-ea"/>
                <a:cs typeface="+mn-cs"/>
              </a:rPr>
              <a:t>NiPPV</a:t>
            </a:r>
            <a:r>
              <a:rPr lang="en-US" sz="1200" kern="1200" dirty="0" smtClean="0">
                <a:solidFill>
                  <a:schemeClr val="tx1"/>
                </a:solidFill>
                <a:latin typeface="+mn-lt"/>
                <a:ea typeface="+mn-ea"/>
                <a:cs typeface="+mn-cs"/>
              </a:rPr>
              <a:t> and HFFM while maintaining similar respiratory parameters (only difference was a PaO2 which was lower than NIPPV but higher than HFFM). Overall discomfort was highest with NIPPV.</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Recent FLORALI trial found a trend towards fewer intubations with HFNP in patients with acute </a:t>
            </a:r>
            <a:r>
              <a:rPr lang="en-US" sz="1200" kern="1200" baseline="0" dirty="0" err="1" smtClean="0">
                <a:solidFill>
                  <a:schemeClr val="tx1"/>
                </a:solidFill>
                <a:latin typeface="+mn-lt"/>
                <a:ea typeface="+mn-ea"/>
                <a:cs typeface="+mn-cs"/>
              </a:rPr>
              <a:t>resp</a:t>
            </a:r>
            <a:r>
              <a:rPr lang="en-US" sz="1200" kern="1200" baseline="0" dirty="0" smtClean="0">
                <a:solidFill>
                  <a:schemeClr val="tx1"/>
                </a:solidFill>
                <a:latin typeface="+mn-lt"/>
                <a:ea typeface="+mn-ea"/>
                <a:cs typeface="+mn-cs"/>
              </a:rPr>
              <a:t> failure (82% were pneumonia failure). </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FM =</a:t>
            </a:r>
            <a:r>
              <a:rPr lang="en-US" baseline="0" dirty="0" smtClean="0"/>
              <a:t> </a:t>
            </a:r>
            <a:r>
              <a:rPr lang="en-US" dirty="0" smtClean="0"/>
              <a:t>facemask</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dirty="0" smtClean="0">
                <a:solidFill>
                  <a:schemeClr val="tx1"/>
                </a:solidFill>
                <a:latin typeface="+mn-lt"/>
                <a:ea typeface="+mn-ea"/>
                <a:cs typeface="+mn-cs"/>
              </a:rPr>
              <a:t>for those with COPD and CHF who want life prolonging therapy, we know that it works. </a:t>
            </a:r>
          </a:p>
          <a:p>
            <a:pPr lvl="0" fontAlgn="base"/>
            <a:r>
              <a:rPr lang="en-US" sz="1200" kern="1200" dirty="0" smtClean="0">
                <a:solidFill>
                  <a:schemeClr val="tx1"/>
                </a:solidFill>
                <a:latin typeface="+mn-lt"/>
                <a:ea typeface="+mn-ea"/>
                <a:cs typeface="+mn-cs"/>
              </a:rPr>
              <a:t>There is evidence (</a:t>
            </a:r>
            <a:r>
              <a:rPr lang="en-US" sz="1200" kern="1200" dirty="0" err="1" smtClean="0">
                <a:solidFill>
                  <a:schemeClr val="tx1"/>
                </a:solidFill>
                <a:latin typeface="+mn-lt"/>
                <a:ea typeface="+mn-ea"/>
                <a:cs typeface="+mn-cs"/>
              </a:rPr>
              <a:t>cochrane</a:t>
            </a:r>
            <a:r>
              <a:rPr lang="en-US" sz="1200" kern="1200" dirty="0" smtClean="0">
                <a:solidFill>
                  <a:schemeClr val="tx1"/>
                </a:solidFill>
                <a:latin typeface="+mn-lt"/>
                <a:ea typeface="+mn-ea"/>
                <a:cs typeface="+mn-cs"/>
              </a:rPr>
              <a:t> review, most data from single RCT) that for patients with ALS, non-invasive ventilation significantly prolongs survival and improves or maintains quality of life in people with ALS. Survival and some measures of quality of life were significantly improved in the subgroup of people with better bulbar function, but not in those with severe bulbar impairment.</a:t>
            </a:r>
          </a:p>
          <a:p>
            <a:pPr lvl="0" fontAlgn="base"/>
            <a:r>
              <a:rPr lang="en-US" sz="1200" kern="1200" dirty="0" smtClean="0">
                <a:solidFill>
                  <a:schemeClr val="tx1"/>
                </a:solidFill>
                <a:latin typeface="+mn-lt"/>
                <a:ea typeface="+mn-ea"/>
                <a:cs typeface="+mn-cs"/>
              </a:rPr>
              <a:t>Little research to see if whether NIPPV improves quality of life in those who are palliative. One study looking at cancer patients with severe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found that NIPPV relieved symptoms faster than O2 via other means and &gt;50% of these patients (all felt to have terminal cancers) survived to hospital discharge. However, other evidence suggests that if cancer patients are </a:t>
            </a:r>
            <a:r>
              <a:rPr lang="en-US" sz="1200" kern="1200" dirty="0" err="1" smtClean="0">
                <a:solidFill>
                  <a:schemeClr val="tx1"/>
                </a:solidFill>
                <a:latin typeface="+mn-lt"/>
                <a:ea typeface="+mn-ea"/>
                <a:cs typeface="+mn-cs"/>
              </a:rPr>
              <a:t>intubated</a:t>
            </a:r>
            <a:r>
              <a:rPr lang="en-US" sz="1200" kern="1200" dirty="0" smtClean="0">
                <a:solidFill>
                  <a:schemeClr val="tx1"/>
                </a:solidFill>
                <a:latin typeface="+mn-lt"/>
                <a:ea typeface="+mn-ea"/>
                <a:cs typeface="+mn-cs"/>
              </a:rPr>
              <a:t>, survival is below 25%. </a:t>
            </a:r>
          </a:p>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applies to both HFNP and </a:t>
            </a:r>
            <a:r>
              <a:rPr lang="en-US" dirty="0" err="1" smtClean="0"/>
              <a:t>BiPAP</a:t>
            </a:r>
            <a:r>
              <a:rPr lang="en-US" dirty="0" smtClean="0"/>
              <a:t>.</a:t>
            </a:r>
            <a:r>
              <a:rPr lang="en-US" baseline="0" dirty="0" smtClean="0"/>
              <a:t> Using these can :</a:t>
            </a:r>
          </a:p>
          <a:p>
            <a:pPr>
              <a:buFontTx/>
              <a:buChar char="-"/>
            </a:pPr>
            <a:r>
              <a:rPr lang="en-US" sz="1200" kern="1200" dirty="0" smtClean="0">
                <a:solidFill>
                  <a:schemeClr val="tx1"/>
                </a:solidFill>
                <a:latin typeface="+mn-lt"/>
                <a:ea typeface="+mn-ea"/>
                <a:cs typeface="+mn-cs"/>
              </a:rPr>
              <a:t> confuse care goals if not discussed carefully</a:t>
            </a:r>
          </a:p>
          <a:p>
            <a:pPr>
              <a:buFontTx/>
              <a:buChar char="-"/>
            </a:pPr>
            <a:r>
              <a:rPr lang="en-US" sz="1200" kern="1200" dirty="0" smtClean="0">
                <a:solidFill>
                  <a:schemeClr val="tx1"/>
                </a:solidFill>
                <a:latin typeface="+mn-lt"/>
                <a:ea typeface="+mn-ea"/>
                <a:cs typeface="+mn-cs"/>
              </a:rPr>
              <a:t> challenging or impossible to initiate outside of acute care environments (e.g. at home, nursing home, or hospice facility) </a:t>
            </a:r>
          </a:p>
          <a:p>
            <a:pPr>
              <a:buFontTx/>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difficult to stop once started</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dirty="0" smtClean="0">
                <a:solidFill>
                  <a:schemeClr val="tx1"/>
                </a:solidFill>
                <a:latin typeface="+mn-lt"/>
                <a:ea typeface="+mn-ea"/>
                <a:cs typeface="+mn-cs"/>
              </a:rPr>
              <a:t>potential benefits (not well studied): symptom relief (decrease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and WOB), buys time (allows family members to arrive, time to cope with the deterioration), improved level of consciousness allowing for better communication. </a:t>
            </a:r>
          </a:p>
          <a:p>
            <a:pPr lvl="0" fontAlgn="base"/>
            <a:r>
              <a:rPr lang="en-US" sz="1200" kern="1200" dirty="0" smtClean="0">
                <a:solidFill>
                  <a:schemeClr val="tx1"/>
                </a:solidFill>
                <a:latin typeface="+mn-lt"/>
                <a:ea typeface="+mn-ea"/>
                <a:cs typeface="+mn-cs"/>
              </a:rPr>
              <a:t>downsides: NPPV is noisy, can be uncomfortable and frightening, can interfere with family intimacy, and can confuse care goals if not discussed carefully.  It can be challenging or impossible to initiate outside of acute care environments (e.g. at home, nursing home, or hospice facility) and difficult to stop once started</a:t>
            </a:r>
            <a:endParaRPr lang="en-US" dirty="0" smtClean="0"/>
          </a:p>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mn-lt"/>
                <a:ea typeface="+mn-ea"/>
                <a:cs typeface="+mn-cs"/>
              </a:rPr>
              <a:t>1- pt wants life prolonging treatment but not intubation/ventilation</a:t>
            </a:r>
          </a:p>
          <a:p>
            <a:r>
              <a:rPr lang="en-US" sz="1200" kern="1200" dirty="0" smtClean="0">
                <a:solidFill>
                  <a:schemeClr val="tx1"/>
                </a:solidFill>
                <a:latin typeface="+mn-lt"/>
                <a:ea typeface="+mn-ea"/>
                <a:cs typeface="+mn-cs"/>
              </a:rPr>
              <a:t>NPPV is considered successful if it improves ventilation or oxygenation and provides support for the patient while the underlying cause of the respiratory failure is treated. More likely to help those with COPD and CHF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cancer patients. It is important that this patient's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is well managed so that they are comfortable on NPPV; however, this patient may also be encouraged to tolerate some discomfort if the NPPV is improving ventilation or oxygenation. NPPV is discontinued when the patient is able to support ventilation and oxygenation without it, when NPPV is determined not to be working, or when the patient is not tolerating NPPV. Reasonable to do a </a:t>
            </a:r>
            <a:r>
              <a:rPr lang="en-US" sz="1200" b="1" kern="1200" dirty="0" smtClean="0">
                <a:solidFill>
                  <a:schemeClr val="tx1"/>
                </a:solidFill>
                <a:latin typeface="+mn-lt"/>
                <a:ea typeface="+mn-ea"/>
                <a:cs typeface="+mn-cs"/>
              </a:rPr>
              <a:t>time limited trial</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patients who want focus on comfort care</a:t>
            </a:r>
          </a:p>
          <a:p>
            <a:r>
              <a:rPr lang="en-US" sz="1200" kern="1200" dirty="0" smtClean="0">
                <a:solidFill>
                  <a:schemeClr val="tx1"/>
                </a:solidFill>
                <a:latin typeface="+mn-lt"/>
                <a:ea typeface="+mn-ea"/>
                <a:cs typeface="+mn-cs"/>
              </a:rPr>
              <a:t>For patients who need sedating doses of </a:t>
            </a:r>
            <a:r>
              <a:rPr lang="en-US" sz="1200" kern="1200" dirty="0" err="1" smtClean="0">
                <a:solidFill>
                  <a:schemeClr val="tx1"/>
                </a:solidFill>
                <a:latin typeface="+mn-lt"/>
                <a:ea typeface="+mn-ea"/>
                <a:cs typeface="+mn-cs"/>
              </a:rPr>
              <a:t>opioids</a:t>
            </a:r>
            <a:r>
              <a:rPr lang="en-US" sz="1200" kern="1200" dirty="0" smtClean="0">
                <a:solidFill>
                  <a:schemeClr val="tx1"/>
                </a:solidFill>
                <a:latin typeface="+mn-lt"/>
                <a:ea typeface="+mn-ea"/>
                <a:cs typeface="+mn-cs"/>
              </a:rPr>
              <a:t> to be comfortable, and who articulate a strong preference to be as awake as possible, it is reasonable to offer NPPV if the patient is in an environment which can accommodate it (not always possible on a palliative unit) and the risks are acceptable to the patient, </a:t>
            </a:r>
            <a:r>
              <a:rPr lang="en-US" sz="1200" i="1" kern="1200" dirty="0" smtClean="0">
                <a:solidFill>
                  <a:schemeClr val="tx1"/>
                </a:solidFill>
                <a:latin typeface="+mn-lt"/>
                <a:ea typeface="+mn-ea"/>
                <a:cs typeface="+mn-cs"/>
              </a:rPr>
              <a:t>including the possibility that the dying process will be prolonged</a:t>
            </a:r>
            <a:r>
              <a:rPr lang="en-US" sz="1200" kern="1200" dirty="0" smtClean="0">
                <a:solidFill>
                  <a:schemeClr val="tx1"/>
                </a:solidFill>
                <a:latin typeface="+mn-lt"/>
                <a:ea typeface="+mn-ea"/>
                <a:cs typeface="+mn-cs"/>
              </a:rPr>
              <a:t>.  Reassure patients that you can alleviate their symptoms even if NPPV is unhelpful or intolerable. NPPV in this circumstance would only be considered successful if it improves the patient's symptoms of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or other distress without causing other troubling consequences. There is little evidence to show that NIPPV does in fact improve comfort or quality of life, therefore it is very important that symptoms are re-assessed frequently to see if the intervention is meeting the goals. </a:t>
            </a:r>
          </a:p>
          <a:p>
            <a:r>
              <a:rPr lang="en-US" sz="1200" kern="1200" dirty="0" smtClean="0">
                <a:solidFill>
                  <a:schemeClr val="tx1"/>
                </a:solidFill>
                <a:latin typeface="+mn-lt"/>
                <a:ea typeface="+mn-ea"/>
                <a:cs typeface="+mn-cs"/>
              </a:rPr>
              <a:t>Goals of care must be clear to both the patient and the medical team. important to find out what is most important to the patient (pt values) and then determine the best medical treatment to accomplish those goals. Let’s call this a </a:t>
            </a:r>
            <a:r>
              <a:rPr lang="en-US" sz="1200" b="1" kern="1200" dirty="0" smtClean="0">
                <a:solidFill>
                  <a:schemeClr val="tx1"/>
                </a:solidFill>
                <a:latin typeface="+mn-lt"/>
                <a:ea typeface="+mn-ea"/>
                <a:cs typeface="+mn-cs"/>
              </a:rPr>
              <a:t>Goal limited trial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For dying patients who wish to forestall death briefly for a specific goal, it is reasonable to start a trial of NPPV. Before initiating NPPV, it is important to discuss withdrawal of NPPV after the above goal has been achieved, and to caution the patient/family that NPPV might not be able to forestall death long enough as hoped. </a:t>
            </a:r>
          </a:p>
          <a:p>
            <a:r>
              <a:rPr lang="en-US" sz="1200" kern="1200" dirty="0" smtClean="0">
                <a:solidFill>
                  <a:schemeClr val="tx1"/>
                </a:solidFill>
                <a:latin typeface="+mn-lt"/>
                <a:ea typeface="+mn-ea"/>
                <a:cs typeface="+mn-cs"/>
              </a:rPr>
              <a:t>If goal is symptom control, consider use of NIPPV to gain control of symptoms. Once this is done, then titrate meds up while decreasing oxygen to maintain patient comfort.</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Goals </a:t>
            </a:r>
            <a:r>
              <a:rPr lang="en-US" sz="1200" kern="1200" dirty="0" smtClean="0">
                <a:solidFill>
                  <a:schemeClr val="tx1"/>
                </a:solidFill>
                <a:latin typeface="+mn-lt"/>
                <a:ea typeface="+mn-ea"/>
                <a:cs typeface="+mn-cs"/>
              </a:rPr>
              <a:t>must be very clear for </a:t>
            </a:r>
            <a:r>
              <a:rPr lang="en-US" sz="1200" kern="1200" dirty="0" smtClean="0">
                <a:solidFill>
                  <a:schemeClr val="tx1"/>
                </a:solidFill>
                <a:latin typeface="+mn-lt"/>
                <a:ea typeface="+mn-ea"/>
                <a:cs typeface="+mn-cs"/>
              </a:rPr>
              <a:t>everyone</a:t>
            </a:r>
            <a:r>
              <a:rPr lang="en-US" sz="1200" kern="1200" baseline="0" dirty="0" smtClean="0">
                <a:solidFill>
                  <a:schemeClr val="tx1"/>
                </a:solidFill>
                <a:latin typeface="+mn-lt"/>
                <a:ea typeface="+mn-ea"/>
                <a:cs typeface="+mn-cs"/>
              </a:rPr>
              <a:t>  before initiating.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Role</a:t>
            </a:r>
            <a:r>
              <a:rPr lang="en-US" baseline="0" dirty="0" smtClean="0"/>
              <a:t> of </a:t>
            </a:r>
            <a:r>
              <a:rPr lang="en-US" baseline="0" dirty="0" err="1" smtClean="0"/>
              <a:t>opioids</a:t>
            </a:r>
            <a:r>
              <a:rPr lang="en-US" baseline="0" dirty="0" smtClean="0"/>
              <a:t> in treatment of </a:t>
            </a:r>
            <a:r>
              <a:rPr lang="en-US" baseline="0" dirty="0" err="1" smtClean="0"/>
              <a:t>dyspnea</a:t>
            </a:r>
            <a:r>
              <a:rPr lang="en-US" baseline="0" dirty="0" smtClean="0"/>
              <a:t>:</a:t>
            </a:r>
          </a:p>
          <a:p>
            <a:r>
              <a:rPr lang="en-US" sz="1200" kern="1200" dirty="0" err="1" smtClean="0">
                <a:solidFill>
                  <a:schemeClr val="tx1"/>
                </a:solidFill>
                <a:latin typeface="+mn-lt"/>
                <a:ea typeface="+mn-ea"/>
                <a:cs typeface="+mn-cs"/>
              </a:rPr>
              <a:t>opioids</a:t>
            </a:r>
            <a:r>
              <a:rPr lang="en-US" sz="1200" kern="1200" dirty="0" smtClean="0">
                <a:solidFill>
                  <a:schemeClr val="tx1"/>
                </a:solidFill>
                <a:latin typeface="+mn-lt"/>
                <a:ea typeface="+mn-ea"/>
                <a:cs typeface="+mn-cs"/>
              </a:rPr>
              <a:t> are gold standard</a:t>
            </a:r>
            <a:r>
              <a:rPr lang="en-US" sz="1200" kern="1200" baseline="0" dirty="0" smtClean="0">
                <a:solidFill>
                  <a:schemeClr val="tx1"/>
                </a:solidFill>
                <a:latin typeface="+mn-lt"/>
                <a:ea typeface="+mn-ea"/>
                <a:cs typeface="+mn-cs"/>
              </a:rPr>
              <a:t> in treatment of </a:t>
            </a:r>
            <a:r>
              <a:rPr lang="en-US" sz="1200" kern="1200" baseline="0" dirty="0" err="1" smtClean="0">
                <a:solidFill>
                  <a:schemeClr val="tx1"/>
                </a:solidFill>
                <a:latin typeface="+mn-lt"/>
                <a:ea typeface="+mn-ea"/>
                <a:cs typeface="+mn-cs"/>
              </a:rPr>
              <a:t>dyspnea</a:t>
            </a:r>
            <a:r>
              <a:rPr lang="en-US" sz="1200" kern="1200" baseline="0" dirty="0" smtClean="0">
                <a:solidFill>
                  <a:schemeClr val="tx1"/>
                </a:solidFill>
                <a:latin typeface="+mn-lt"/>
                <a:ea typeface="+mn-ea"/>
                <a:cs typeface="+mn-cs"/>
              </a:rPr>
              <a:t> – endorsed by numerous guidelines (</a:t>
            </a:r>
            <a:r>
              <a:rPr lang="en-US" sz="1200" kern="1200" baseline="0" dirty="0" err="1" smtClean="0">
                <a:solidFill>
                  <a:schemeClr val="tx1"/>
                </a:solidFill>
                <a:latin typeface="+mn-lt"/>
                <a:ea typeface="+mn-ea"/>
                <a:cs typeface="+mn-cs"/>
              </a:rPr>
              <a:t>ie</a:t>
            </a:r>
            <a:r>
              <a:rPr lang="en-US" sz="1200" kern="1200" baseline="0" dirty="0" smtClean="0">
                <a:solidFill>
                  <a:schemeClr val="tx1"/>
                </a:solidFill>
                <a:latin typeface="+mn-lt"/>
                <a:ea typeface="+mn-ea"/>
                <a:cs typeface="+mn-cs"/>
              </a:rPr>
              <a:t> American chest physicians, Canadian thoracic society)</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Opioids</a:t>
            </a:r>
            <a:r>
              <a:rPr lang="en-US" sz="1200" kern="1200" baseline="0" dirty="0" smtClean="0">
                <a:solidFill>
                  <a:schemeClr val="tx1"/>
                </a:solidFill>
                <a:latin typeface="+mn-lt"/>
                <a:ea typeface="+mn-ea"/>
                <a:cs typeface="+mn-cs"/>
              </a:rPr>
              <a:t> are thought to decrease </a:t>
            </a:r>
            <a:r>
              <a:rPr lang="en-US" sz="1200" kern="1200" baseline="0" dirty="0" err="1" smtClean="0">
                <a:solidFill>
                  <a:schemeClr val="tx1"/>
                </a:solidFill>
                <a:latin typeface="+mn-lt"/>
                <a:ea typeface="+mn-ea"/>
                <a:cs typeface="+mn-cs"/>
              </a:rPr>
              <a:t>dyspnea</a:t>
            </a:r>
            <a:r>
              <a:rPr lang="en-US" sz="1200" kern="1200" baseline="0" dirty="0" smtClean="0">
                <a:solidFill>
                  <a:schemeClr val="tx1"/>
                </a:solidFill>
                <a:latin typeface="+mn-lt"/>
                <a:ea typeface="+mn-ea"/>
                <a:cs typeface="+mn-cs"/>
              </a:rPr>
              <a:t> by </a:t>
            </a:r>
            <a:r>
              <a:rPr lang="en-US" sz="1200" kern="1200" dirty="0" smtClean="0">
                <a:solidFill>
                  <a:schemeClr val="tx1"/>
                </a:solidFill>
                <a:latin typeface="+mn-lt"/>
                <a:ea typeface="+mn-ea"/>
                <a:cs typeface="+mn-cs"/>
              </a:rPr>
              <a:t>reducing minute ventilation, increasing </a:t>
            </a:r>
            <a:r>
              <a:rPr lang="en-US" sz="1200" kern="1200" dirty="0" err="1" smtClean="0">
                <a:solidFill>
                  <a:schemeClr val="tx1"/>
                </a:solidFill>
                <a:latin typeface="+mn-lt"/>
                <a:ea typeface="+mn-ea"/>
                <a:cs typeface="+mn-cs"/>
              </a:rPr>
              <a:t>ventilatory</a:t>
            </a:r>
            <a:r>
              <a:rPr lang="en-US" sz="1200" kern="1200" dirty="0" smtClean="0">
                <a:solidFill>
                  <a:schemeClr val="tx1"/>
                </a:solidFill>
                <a:latin typeface="+mn-lt"/>
                <a:ea typeface="+mn-ea"/>
                <a:cs typeface="+mn-cs"/>
              </a:rPr>
              <a:t> efficiency during exercise, reducing </a:t>
            </a:r>
            <a:r>
              <a:rPr lang="en-US" sz="1200" kern="1200" dirty="0" err="1" smtClean="0">
                <a:solidFill>
                  <a:schemeClr val="tx1"/>
                </a:solidFill>
                <a:latin typeface="+mn-lt"/>
                <a:ea typeface="+mn-ea"/>
                <a:cs typeface="+mn-cs"/>
              </a:rPr>
              <a:t>ventilatory</a:t>
            </a:r>
            <a:r>
              <a:rPr lang="en-US" sz="1200" kern="1200" dirty="0" smtClean="0">
                <a:solidFill>
                  <a:schemeClr val="tx1"/>
                </a:solidFill>
                <a:latin typeface="+mn-lt"/>
                <a:ea typeface="+mn-ea"/>
                <a:cs typeface="+mn-cs"/>
              </a:rPr>
              <a:t> responses to hypoxemia and </a:t>
            </a:r>
            <a:r>
              <a:rPr lang="en-US" sz="1200" kern="1200" dirty="0" err="1" smtClean="0">
                <a:solidFill>
                  <a:schemeClr val="tx1"/>
                </a:solidFill>
                <a:latin typeface="+mn-lt"/>
                <a:ea typeface="+mn-ea"/>
                <a:cs typeface="+mn-cs"/>
              </a:rPr>
              <a:t>hypercapnia</a:t>
            </a:r>
            <a:r>
              <a:rPr lang="en-US" sz="1200" kern="1200" dirty="0" smtClean="0">
                <a:solidFill>
                  <a:schemeClr val="tx1"/>
                </a:solidFill>
                <a:latin typeface="+mn-lt"/>
                <a:ea typeface="+mn-ea"/>
                <a:cs typeface="+mn-cs"/>
              </a:rPr>
              <a:t>, and effecting </a:t>
            </a:r>
            <a:r>
              <a:rPr lang="en-US" sz="1200" kern="1200" dirty="0" err="1" smtClean="0">
                <a:solidFill>
                  <a:schemeClr val="tx1"/>
                </a:solidFill>
                <a:latin typeface="+mn-lt"/>
                <a:ea typeface="+mn-ea"/>
                <a:cs typeface="+mn-cs"/>
              </a:rPr>
              <a:t>bronchoconstriction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Systematic review found benefit for oral and </a:t>
            </a:r>
            <a:r>
              <a:rPr lang="en-US" sz="1200" kern="1200" dirty="0" err="1" smtClean="0">
                <a:solidFill>
                  <a:schemeClr val="tx1"/>
                </a:solidFill>
                <a:latin typeface="+mn-lt"/>
                <a:ea typeface="+mn-ea"/>
                <a:cs typeface="+mn-cs"/>
              </a:rPr>
              <a:t>parenteral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opioids</a:t>
            </a:r>
            <a:r>
              <a:rPr lang="en-US" sz="1200" kern="1200" dirty="0" smtClean="0">
                <a:solidFill>
                  <a:schemeClr val="tx1"/>
                </a:solidFill>
                <a:latin typeface="+mn-lt"/>
                <a:ea typeface="+mn-ea"/>
                <a:cs typeface="+mn-cs"/>
              </a:rPr>
              <a:t> but not </a:t>
            </a:r>
            <a:r>
              <a:rPr lang="en-US" sz="1200" kern="1200" dirty="0" err="1" smtClean="0">
                <a:solidFill>
                  <a:schemeClr val="tx1"/>
                </a:solidFill>
                <a:latin typeface="+mn-lt"/>
                <a:ea typeface="+mn-ea"/>
                <a:cs typeface="+mn-cs"/>
              </a:rPr>
              <a:t>nebulised</a:t>
            </a:r>
            <a:r>
              <a:rPr lang="en-US" sz="1200" kern="1200" dirty="0" smtClean="0">
                <a:solidFill>
                  <a:schemeClr val="tx1"/>
                </a:solidFill>
                <a:latin typeface="+mn-lt"/>
                <a:ea typeface="+mn-ea"/>
                <a:cs typeface="+mn-cs"/>
              </a:rPr>
              <a:t> (although studies were poor quality). Evidence to suggest that long acting </a:t>
            </a:r>
            <a:r>
              <a:rPr lang="en-US" sz="1200" kern="1200" dirty="0" err="1" smtClean="0">
                <a:solidFill>
                  <a:schemeClr val="tx1"/>
                </a:solidFill>
                <a:latin typeface="+mn-lt"/>
                <a:ea typeface="+mn-ea"/>
                <a:cs typeface="+mn-cs"/>
              </a:rPr>
              <a:t>opioids</a:t>
            </a:r>
            <a:r>
              <a:rPr lang="en-US" sz="1200" kern="1200" dirty="0" smtClean="0">
                <a:solidFill>
                  <a:schemeClr val="tx1"/>
                </a:solidFill>
                <a:latin typeface="+mn-lt"/>
                <a:ea typeface="+mn-ea"/>
                <a:cs typeface="+mn-cs"/>
              </a:rPr>
              <a:t> work. For intermittent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start with short acting </a:t>
            </a:r>
            <a:r>
              <a:rPr lang="en-US" sz="1200" kern="1200" dirty="0" err="1" smtClean="0">
                <a:solidFill>
                  <a:schemeClr val="tx1"/>
                </a:solidFill>
                <a:latin typeface="+mn-lt"/>
                <a:ea typeface="+mn-ea"/>
                <a:cs typeface="+mn-cs"/>
              </a:rPr>
              <a:t>opioid</a:t>
            </a:r>
            <a:r>
              <a:rPr lang="en-US" sz="1200" kern="1200" dirty="0" smtClean="0">
                <a:solidFill>
                  <a:schemeClr val="tx1"/>
                </a:solidFill>
                <a:latin typeface="+mn-lt"/>
                <a:ea typeface="+mn-ea"/>
                <a:cs typeface="+mn-cs"/>
              </a:rPr>
              <a:t> (2.5 mg q4h). </a:t>
            </a:r>
            <a:r>
              <a:rPr lang="en-US" sz="1200" kern="1200" dirty="0" smtClean="0">
                <a:solidFill>
                  <a:schemeClr val="tx1"/>
                </a:solidFill>
                <a:latin typeface="+mn-lt"/>
                <a:ea typeface="+mn-ea"/>
                <a:cs typeface="+mn-cs"/>
              </a:rPr>
              <a:t>If constant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low dose </a:t>
            </a:r>
            <a:r>
              <a:rPr lang="en-US" sz="1200" kern="1200" dirty="0" smtClean="0">
                <a:solidFill>
                  <a:schemeClr val="tx1"/>
                </a:solidFill>
                <a:latin typeface="+mn-lt"/>
                <a:ea typeface="+mn-ea"/>
                <a:cs typeface="+mn-cs"/>
              </a:rPr>
              <a:t>(5-10 </a:t>
            </a:r>
            <a:r>
              <a:rPr lang="en-US" sz="1200" kern="1200" dirty="0" smtClean="0">
                <a:solidFill>
                  <a:schemeClr val="tx1"/>
                </a:solidFill>
                <a:latin typeface="+mn-lt"/>
                <a:ea typeface="+mn-ea"/>
                <a:cs typeface="+mn-cs"/>
              </a:rPr>
              <a:t>mg morphine BID) of long acting </a:t>
            </a:r>
            <a:r>
              <a:rPr lang="en-US" sz="1200" kern="1200" dirty="0" err="1" smtClean="0">
                <a:solidFill>
                  <a:schemeClr val="tx1"/>
                </a:solidFill>
                <a:latin typeface="+mn-lt"/>
                <a:ea typeface="+mn-ea"/>
                <a:cs typeface="+mn-cs"/>
              </a:rPr>
              <a:t>opioid</a:t>
            </a:r>
            <a:r>
              <a:rPr lang="en-US" sz="1200" kern="1200" dirty="0" smtClean="0">
                <a:solidFill>
                  <a:schemeClr val="tx1"/>
                </a:solidFill>
                <a:latin typeface="+mn-lt"/>
                <a:ea typeface="+mn-ea"/>
                <a:cs typeface="+mn-cs"/>
              </a:rPr>
              <a:t> is a reasonable. One study found a NNT of 1.5 for a 10% reduction in symptoms and that 70% responded to low dose and the majority had a sustained (3 mo) response. </a:t>
            </a:r>
          </a:p>
          <a:p>
            <a:r>
              <a:rPr lang="en-US" sz="1200" kern="1200" dirty="0" smtClean="0">
                <a:solidFill>
                  <a:schemeClr val="tx1"/>
                </a:solidFill>
                <a:latin typeface="+mn-lt"/>
                <a:ea typeface="+mn-ea"/>
                <a:cs typeface="+mn-cs"/>
              </a:rPr>
              <a:t>Case reports of using SL </a:t>
            </a:r>
            <a:r>
              <a:rPr lang="en-US" sz="1200" kern="1200" dirty="0" err="1" smtClean="0">
                <a:solidFill>
                  <a:schemeClr val="tx1"/>
                </a:solidFill>
                <a:latin typeface="+mn-lt"/>
                <a:ea typeface="+mn-ea"/>
                <a:cs typeface="+mn-cs"/>
              </a:rPr>
              <a:t>fentanyl</a:t>
            </a:r>
            <a:r>
              <a:rPr lang="en-US" sz="1200" kern="1200" dirty="0" smtClean="0">
                <a:solidFill>
                  <a:schemeClr val="tx1"/>
                </a:solidFill>
                <a:latin typeface="+mn-lt"/>
                <a:ea typeface="+mn-ea"/>
                <a:cs typeface="+mn-cs"/>
              </a:rPr>
              <a:t> for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are concerned about safety of </a:t>
            </a:r>
            <a:r>
              <a:rPr lang="en-US" baseline="0" dirty="0" err="1" smtClean="0"/>
              <a:t>opioids</a:t>
            </a:r>
            <a:r>
              <a:rPr lang="en-US" baseline="0" dirty="0" smtClean="0"/>
              <a:t> causing respiratory depression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Clemens et al showed that gradual titration of morphine reduced RR and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but did not have a significant effect on other respiratory parameters. This study and others have led the American college of chest </a:t>
            </a:r>
            <a:r>
              <a:rPr lang="en-US" sz="1200" kern="1200" dirty="0" err="1" smtClean="0">
                <a:solidFill>
                  <a:schemeClr val="tx1"/>
                </a:solidFill>
                <a:latin typeface="+mn-lt"/>
                <a:ea typeface="+mn-ea"/>
                <a:cs typeface="+mn-cs"/>
              </a:rPr>
              <a:t>physicans</a:t>
            </a:r>
            <a:r>
              <a:rPr lang="en-US" sz="1200" kern="1200" dirty="0" smtClean="0">
                <a:solidFill>
                  <a:schemeClr val="tx1"/>
                </a:solidFill>
                <a:latin typeface="+mn-lt"/>
                <a:ea typeface="+mn-ea"/>
                <a:cs typeface="+mn-cs"/>
              </a:rPr>
              <a:t> to recommend </a:t>
            </a:r>
            <a:r>
              <a:rPr lang="en-US" sz="1200" kern="1200" dirty="0" err="1" smtClean="0">
                <a:solidFill>
                  <a:schemeClr val="tx1"/>
                </a:solidFill>
                <a:latin typeface="+mn-lt"/>
                <a:ea typeface="+mn-ea"/>
                <a:cs typeface="+mn-cs"/>
              </a:rPr>
              <a:t>opioids</a:t>
            </a:r>
            <a:r>
              <a:rPr lang="en-US" sz="1200" kern="1200" dirty="0" smtClean="0">
                <a:solidFill>
                  <a:schemeClr val="tx1"/>
                </a:solidFill>
                <a:latin typeface="+mn-lt"/>
                <a:ea typeface="+mn-ea"/>
                <a:cs typeface="+mn-cs"/>
              </a:rPr>
              <a:t> for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management in their 2010 guidelines.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a:t>
            </a:r>
            <a:r>
              <a:rPr lang="en-US" sz="1200" kern="1200" baseline="0" dirty="0" smtClean="0">
                <a:solidFill>
                  <a:schemeClr val="tx1"/>
                </a:solidFill>
                <a:latin typeface="+mn-lt"/>
                <a:ea typeface="+mn-ea"/>
                <a:cs typeface="+mn-cs"/>
              </a:rPr>
              <a:t> beware that </a:t>
            </a:r>
            <a:r>
              <a:rPr lang="en-US" sz="1200" kern="1200" baseline="0" dirty="0" err="1" smtClean="0">
                <a:solidFill>
                  <a:schemeClr val="tx1"/>
                </a:solidFill>
                <a:latin typeface="+mn-lt"/>
                <a:ea typeface="+mn-ea"/>
                <a:cs typeface="+mn-cs"/>
              </a:rPr>
              <a:t>opioids</a:t>
            </a:r>
            <a:r>
              <a:rPr lang="en-US" sz="1200" kern="1200" baseline="0" dirty="0" smtClean="0">
                <a:solidFill>
                  <a:schemeClr val="tx1"/>
                </a:solidFill>
                <a:latin typeface="+mn-lt"/>
                <a:ea typeface="+mn-ea"/>
                <a:cs typeface="+mn-cs"/>
              </a:rPr>
              <a:t> (especially morphine) have toxic metabolites that are renal cleared, so best to avoid morphine (and to a lesser extent </a:t>
            </a:r>
            <a:r>
              <a:rPr lang="en-US" sz="1200" kern="1200" baseline="0" dirty="0" err="1" smtClean="0">
                <a:solidFill>
                  <a:schemeClr val="tx1"/>
                </a:solidFill>
                <a:latin typeface="+mn-lt"/>
                <a:ea typeface="+mn-ea"/>
                <a:cs typeface="+mn-cs"/>
              </a:rPr>
              <a:t>hydromorphone</a:t>
            </a:r>
            <a:r>
              <a:rPr lang="en-US" sz="1200" kern="1200" baseline="0" dirty="0" smtClean="0">
                <a:solidFill>
                  <a:schemeClr val="tx1"/>
                </a:solidFill>
                <a:latin typeface="+mn-lt"/>
                <a:ea typeface="+mn-ea"/>
                <a:cs typeface="+mn-cs"/>
              </a:rPr>
              <a:t>) in those with renal failure.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Role for Benzodiazepines?</a:t>
            </a:r>
          </a:p>
          <a:p>
            <a:r>
              <a:rPr lang="en-US" sz="1200" kern="1200" dirty="0" smtClean="0">
                <a:solidFill>
                  <a:schemeClr val="tx1"/>
                </a:solidFill>
                <a:latin typeface="+mn-lt"/>
                <a:ea typeface="+mn-ea"/>
                <a:cs typeface="+mn-cs"/>
              </a:rPr>
              <a:t>rational is that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and anxiety are connected, therefore treating anxiety will help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However, evidence if mixed. </a:t>
            </a:r>
          </a:p>
          <a:p>
            <a:r>
              <a:rPr lang="en-US" sz="1200" kern="1200" dirty="0" smtClean="0">
                <a:solidFill>
                  <a:schemeClr val="tx1"/>
                </a:solidFill>
                <a:latin typeface="+mn-lt"/>
                <a:ea typeface="+mn-ea"/>
                <a:cs typeface="+mn-cs"/>
              </a:rPr>
              <a:t>2010 Cochrane review found there is no evidence for a beneficial effect of benzodiazepines for the relief of breathlessness in patients with advanced cancer and COPD. There is a slight but non-significant trend towards a beneficial effect but the overall effect size is small. Benzodiazepines caused more drowsiness as an adverse effect compared to placebo, but less compared to morphine. These results justify considering benzodiazepines as a second or third-line treatment within an individual therapeutic trial, when </a:t>
            </a:r>
            <a:r>
              <a:rPr lang="en-US" sz="1200" kern="1200" dirty="0" err="1" smtClean="0">
                <a:solidFill>
                  <a:schemeClr val="tx1"/>
                </a:solidFill>
                <a:latin typeface="+mn-lt"/>
                <a:ea typeface="+mn-ea"/>
                <a:cs typeface="+mn-cs"/>
              </a:rPr>
              <a:t>opioids</a:t>
            </a:r>
            <a:r>
              <a:rPr lang="en-US" sz="1200" kern="1200" dirty="0" smtClean="0">
                <a:solidFill>
                  <a:schemeClr val="tx1"/>
                </a:solidFill>
                <a:latin typeface="+mn-lt"/>
                <a:ea typeface="+mn-ea"/>
                <a:cs typeface="+mn-cs"/>
              </a:rPr>
              <a:t> and non-pharmacological measures have failed to control breathlessness.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trial, </a:t>
            </a:r>
            <a:r>
              <a:rPr lang="en-US" sz="1200" kern="1200" dirty="0" err="1" smtClean="0">
                <a:solidFill>
                  <a:schemeClr val="tx1"/>
                </a:solidFill>
                <a:latin typeface="+mn-lt"/>
                <a:ea typeface="+mn-ea"/>
                <a:cs typeface="+mn-cs"/>
              </a:rPr>
              <a:t>Navigante</a:t>
            </a:r>
            <a:r>
              <a:rPr lang="en-US" sz="1200" kern="1200" dirty="0" smtClean="0">
                <a:solidFill>
                  <a:schemeClr val="tx1"/>
                </a:solidFill>
                <a:latin typeface="+mn-lt"/>
                <a:ea typeface="+mn-ea"/>
                <a:cs typeface="+mn-cs"/>
              </a:rPr>
              <a:t> 2006 Journal of Pain and symptom management, showed that SC Morphine and </a:t>
            </a:r>
            <a:r>
              <a:rPr lang="en-US" sz="1200" kern="1200" dirty="0" err="1" smtClean="0">
                <a:solidFill>
                  <a:schemeClr val="tx1"/>
                </a:solidFill>
                <a:latin typeface="+mn-lt"/>
                <a:ea typeface="+mn-ea"/>
                <a:cs typeface="+mn-cs"/>
              </a:rPr>
              <a:t>Midaz</a:t>
            </a:r>
            <a:r>
              <a:rPr lang="en-US" sz="1200" kern="1200" dirty="0" smtClean="0">
                <a:solidFill>
                  <a:schemeClr val="tx1"/>
                </a:solidFill>
                <a:latin typeface="+mn-lt"/>
                <a:ea typeface="+mn-ea"/>
                <a:cs typeface="+mn-cs"/>
              </a:rPr>
              <a:t> together were better than either alone. Morphine was better than </a:t>
            </a:r>
            <a:r>
              <a:rPr lang="en-US" sz="1200" kern="1200" dirty="0" err="1" smtClean="0">
                <a:solidFill>
                  <a:schemeClr val="tx1"/>
                </a:solidFill>
                <a:latin typeface="+mn-lt"/>
                <a:ea typeface="+mn-ea"/>
                <a:cs typeface="+mn-cs"/>
              </a:rPr>
              <a:t>midaz</a:t>
            </a:r>
            <a:r>
              <a:rPr lang="en-US" sz="1200" kern="1200" dirty="0" smtClean="0">
                <a:solidFill>
                  <a:schemeClr val="tx1"/>
                </a:solidFill>
                <a:latin typeface="+mn-lt"/>
                <a:ea typeface="+mn-ea"/>
                <a:cs typeface="+mn-cs"/>
              </a:rPr>
              <a:t> alone. No placebo group and patients were near end of life. </a:t>
            </a:r>
          </a:p>
          <a:p>
            <a:r>
              <a:rPr lang="en-US" sz="1200" kern="1200" dirty="0" smtClean="0">
                <a:solidFill>
                  <a:schemeClr val="tx1"/>
                </a:solidFill>
                <a:latin typeface="+mn-lt"/>
                <a:ea typeface="+mn-ea"/>
                <a:cs typeface="+mn-cs"/>
              </a:rPr>
              <a:t>Another study by </a:t>
            </a:r>
            <a:r>
              <a:rPr lang="en-US" sz="1200" kern="1200" dirty="0" err="1" smtClean="0">
                <a:solidFill>
                  <a:schemeClr val="tx1"/>
                </a:solidFill>
                <a:latin typeface="+mn-lt"/>
                <a:ea typeface="+mn-ea"/>
                <a:cs typeface="+mn-cs"/>
              </a:rPr>
              <a:t>Navigante</a:t>
            </a:r>
            <a:r>
              <a:rPr lang="en-US" sz="1200" kern="1200" dirty="0" smtClean="0">
                <a:solidFill>
                  <a:schemeClr val="tx1"/>
                </a:solidFill>
                <a:latin typeface="+mn-lt"/>
                <a:ea typeface="+mn-ea"/>
                <a:cs typeface="+mn-cs"/>
              </a:rPr>
              <a:t> in 2010 (same journal) found that PO </a:t>
            </a:r>
            <a:r>
              <a:rPr lang="en-US" sz="1200" kern="1200" dirty="0" err="1" smtClean="0">
                <a:solidFill>
                  <a:schemeClr val="tx1"/>
                </a:solidFill>
                <a:latin typeface="+mn-lt"/>
                <a:ea typeface="+mn-ea"/>
                <a:cs typeface="+mn-cs"/>
              </a:rPr>
              <a:t>midaz</a:t>
            </a:r>
            <a:r>
              <a:rPr lang="en-US" sz="1200" kern="1200" dirty="0" smtClean="0">
                <a:solidFill>
                  <a:schemeClr val="tx1"/>
                </a:solidFill>
                <a:latin typeface="+mn-lt"/>
                <a:ea typeface="+mn-ea"/>
                <a:cs typeface="+mn-cs"/>
              </a:rPr>
              <a:t> (started at 2mg </a:t>
            </a:r>
            <a:r>
              <a:rPr lang="en-US" sz="1200" kern="1200" dirty="0" err="1" smtClean="0">
                <a:solidFill>
                  <a:schemeClr val="tx1"/>
                </a:solidFill>
                <a:latin typeface="+mn-lt"/>
                <a:ea typeface="+mn-ea"/>
                <a:cs typeface="+mn-cs"/>
              </a:rPr>
              <a:t>prn</a:t>
            </a:r>
            <a:r>
              <a:rPr lang="en-US" sz="1200" kern="1200" dirty="0" smtClean="0">
                <a:solidFill>
                  <a:schemeClr val="tx1"/>
                </a:solidFill>
                <a:latin typeface="+mn-lt"/>
                <a:ea typeface="+mn-ea"/>
                <a:cs typeface="+mn-cs"/>
              </a:rPr>
              <a:t> and titrated up) was better than morphine in ambulatory patients</a:t>
            </a:r>
            <a:r>
              <a:rPr lang="en-US" sz="1200" kern="1200" baseline="0" dirty="0" smtClean="0">
                <a:solidFill>
                  <a:schemeClr val="tx1"/>
                </a:solidFill>
                <a:latin typeface="+mn-lt"/>
                <a:ea typeface="+mn-ea"/>
                <a:cs typeface="+mn-cs"/>
              </a:rPr>
              <a:t> (for both baseline and breakthrough symptoms)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Beware using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midaz</a:t>
            </a:r>
            <a:r>
              <a:rPr lang="en-US" sz="1200" kern="1200" baseline="0" dirty="0" smtClean="0">
                <a:solidFill>
                  <a:schemeClr val="tx1"/>
                </a:solidFill>
                <a:latin typeface="+mn-lt"/>
                <a:ea typeface="+mn-ea"/>
                <a:cs typeface="+mn-cs"/>
              </a:rPr>
              <a:t> in those with </a:t>
            </a:r>
            <a:r>
              <a:rPr lang="en-US" sz="1200" kern="1200" dirty="0" smtClean="0">
                <a:solidFill>
                  <a:schemeClr val="tx1"/>
                </a:solidFill>
                <a:latin typeface="+mn-lt"/>
                <a:ea typeface="+mn-ea"/>
                <a:cs typeface="+mn-cs"/>
              </a:rPr>
              <a:t>liver failure due to toxicity</a:t>
            </a:r>
            <a:r>
              <a:rPr lang="en-US" dirty="0" smtClean="0"/>
              <a:t> </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Definition of </a:t>
            </a:r>
            <a:r>
              <a:rPr lang="en-US" dirty="0" err="1" smtClean="0"/>
              <a:t>dyspnea</a:t>
            </a:r>
            <a:r>
              <a:rPr lang="en-US" dirty="0" smtClean="0"/>
              <a:t>:  subjective </a:t>
            </a:r>
            <a:r>
              <a:rPr lang="en-US" sz="1200" kern="1200" dirty="0" smtClean="0">
                <a:solidFill>
                  <a:schemeClr val="tx1"/>
                </a:solidFill>
                <a:latin typeface="+mn-lt"/>
                <a:ea typeface="+mn-ea"/>
                <a:cs typeface="+mn-cs"/>
              </a:rPr>
              <a:t>awareness of having difficulty breathing.</a:t>
            </a:r>
            <a:r>
              <a:rPr lang="en-US" sz="1200" kern="1200" baseline="0" dirty="0" smtClean="0">
                <a:solidFill>
                  <a:schemeClr val="tx1"/>
                </a:solidFill>
                <a:latin typeface="+mn-lt"/>
                <a:ea typeface="+mn-ea"/>
                <a:cs typeface="+mn-cs"/>
              </a:rPr>
              <a:t> Key is that it is subjective. Experienced when sensory cortex perceives a difference between </a:t>
            </a:r>
            <a:r>
              <a:rPr lang="en-US" sz="1200" kern="1200" baseline="0" dirty="0" err="1" smtClean="0">
                <a:solidFill>
                  <a:schemeClr val="tx1"/>
                </a:solidFill>
                <a:latin typeface="+mn-lt"/>
                <a:ea typeface="+mn-ea"/>
                <a:cs typeface="+mn-cs"/>
              </a:rPr>
              <a:t>ventilatory</a:t>
            </a:r>
            <a:r>
              <a:rPr lang="en-US" sz="1200" kern="1200" baseline="0" dirty="0" smtClean="0">
                <a:solidFill>
                  <a:schemeClr val="tx1"/>
                </a:solidFill>
                <a:latin typeface="+mn-lt"/>
                <a:ea typeface="+mn-ea"/>
                <a:cs typeface="+mn-cs"/>
              </a:rPr>
              <a:t> demand and the ability of the body to meet that demand. Variable presentation (intermittent, </a:t>
            </a:r>
            <a:r>
              <a:rPr lang="en-US" sz="1200" kern="1200" baseline="0" dirty="0" err="1" smtClean="0">
                <a:solidFill>
                  <a:schemeClr val="tx1"/>
                </a:solidFill>
                <a:latin typeface="+mn-lt"/>
                <a:ea typeface="+mn-ea"/>
                <a:cs typeface="+mn-cs"/>
              </a:rPr>
              <a:t>exertional</a:t>
            </a:r>
            <a:r>
              <a:rPr lang="en-US" sz="1200" kern="1200" baseline="0" dirty="0" smtClean="0">
                <a:solidFill>
                  <a:schemeClr val="tx1"/>
                </a:solidFill>
                <a:latin typeface="+mn-lt"/>
                <a:ea typeface="+mn-ea"/>
                <a:cs typeface="+mn-cs"/>
              </a:rPr>
              <a:t>, progressive, constant). However, also important to ask in palliative patients who are presenting to ED for reasons other </a:t>
            </a:r>
            <a:r>
              <a:rPr lang="en-US" sz="1200" kern="1200" baseline="0" dirty="0" err="1" smtClean="0">
                <a:solidFill>
                  <a:schemeClr val="tx1"/>
                </a:solidFill>
                <a:latin typeface="+mn-lt"/>
                <a:ea typeface="+mn-ea"/>
                <a:cs typeface="+mn-cs"/>
              </a:rPr>
              <a:t>dyspnea</a:t>
            </a:r>
            <a:r>
              <a:rPr lang="en-US" sz="1200" kern="1200" baseline="0" dirty="0" smtClean="0">
                <a:solidFill>
                  <a:schemeClr val="tx1"/>
                </a:solidFill>
                <a:latin typeface="+mn-lt"/>
                <a:ea typeface="+mn-ea"/>
                <a:cs typeface="+mn-cs"/>
              </a:rPr>
              <a:t> (palliative ROS) as quite a common symptom. Generally affects quality of life and often associated with anxiety, low mood, fatigue and insomnia. </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focus mostly</a:t>
            </a:r>
            <a:r>
              <a:rPr lang="en-US" baseline="0" dirty="0" smtClean="0"/>
              <a:t> on the physical aspect in the ED, but keep in mind the other factors. </a:t>
            </a:r>
          </a:p>
          <a:p>
            <a:r>
              <a:rPr lang="en-US" baseline="0" dirty="0" smtClean="0"/>
              <a:t>Refer for appropriate help as these are not ED issues.  </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Assessment of </a:t>
            </a:r>
            <a:r>
              <a:rPr lang="en-US" dirty="0" err="1" smtClean="0"/>
              <a:t>dyspnea</a:t>
            </a:r>
            <a:r>
              <a:rPr lang="en-US" dirty="0" smtClean="0"/>
              <a:t>: </a:t>
            </a:r>
            <a:r>
              <a:rPr lang="en-US" sz="1200" kern="1200" dirty="0" smtClean="0">
                <a:solidFill>
                  <a:schemeClr val="tx1"/>
                </a:solidFill>
                <a:latin typeface="+mn-lt"/>
                <a:ea typeface="+mn-ea"/>
                <a:cs typeface="+mn-cs"/>
              </a:rPr>
              <a:t>unfortunately objective parameters (O2 </a:t>
            </a:r>
            <a:r>
              <a:rPr lang="en-US" sz="1200" kern="1200" dirty="0" err="1" smtClean="0">
                <a:solidFill>
                  <a:schemeClr val="tx1"/>
                </a:solidFill>
                <a:latin typeface="+mn-lt"/>
                <a:ea typeface="+mn-ea"/>
                <a:cs typeface="+mn-cs"/>
              </a:rPr>
              <a:t>sats</a:t>
            </a:r>
            <a:r>
              <a:rPr lang="en-US" sz="1200" kern="1200" dirty="0" smtClean="0">
                <a:solidFill>
                  <a:schemeClr val="tx1"/>
                </a:solidFill>
                <a:latin typeface="+mn-lt"/>
                <a:ea typeface="+mn-ea"/>
                <a:cs typeface="+mn-cs"/>
              </a:rPr>
              <a:t>, blood gases, etc) don’t correlate well with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Patient self-report is key.</a:t>
            </a:r>
          </a:p>
          <a:p>
            <a:r>
              <a:rPr lang="en-US" sz="1200" kern="1200" dirty="0" smtClean="0">
                <a:solidFill>
                  <a:schemeClr val="tx1"/>
                </a:solidFill>
                <a:latin typeface="+mn-lt"/>
                <a:ea typeface="+mn-ea"/>
                <a:cs typeface="+mn-cs"/>
              </a:rPr>
              <a:t>caregivers rated the intensity of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as higher than the patients did. Nurses on the other hand rated the intensity of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as lower.</a:t>
            </a:r>
          </a:p>
          <a:p>
            <a:r>
              <a:rPr lang="en-US" sz="1200" kern="1200" dirty="0" smtClean="0">
                <a:solidFill>
                  <a:schemeClr val="tx1"/>
                </a:solidFill>
                <a:latin typeface="+mn-lt"/>
                <a:ea typeface="+mn-ea"/>
                <a:cs typeface="+mn-cs"/>
              </a:rPr>
              <a:t>physiologic parameters that were weakly associated were higher heart rate, supplemental oxygen use and Respiratory distress Observation Scale (RDOS, looks at HR, RR,  accessory muscle use, paradoxical breathing, restlessness, grunting, nasal flaring, fearful facial displays)</a:t>
            </a:r>
          </a:p>
          <a:p>
            <a:r>
              <a:rPr lang="en-US" sz="1200" kern="1200" dirty="0" smtClean="0">
                <a:solidFill>
                  <a:schemeClr val="tx1"/>
                </a:solidFill>
                <a:latin typeface="+mn-lt"/>
                <a:ea typeface="+mn-ea"/>
                <a:cs typeface="+mn-cs"/>
              </a:rPr>
              <a:t>- Ask</a:t>
            </a:r>
            <a:r>
              <a:rPr lang="en-US" sz="1200" kern="1200" baseline="0" dirty="0" smtClean="0">
                <a:solidFill>
                  <a:schemeClr val="tx1"/>
                </a:solidFill>
                <a:latin typeface="+mn-lt"/>
                <a:ea typeface="+mn-ea"/>
                <a:cs typeface="+mn-cs"/>
              </a:rPr>
              <a:t> about how it affects quality of life, ability to do </a:t>
            </a:r>
            <a:r>
              <a:rPr lang="en-US" sz="1200" kern="1200" baseline="0" dirty="0" err="1" smtClean="0">
                <a:solidFill>
                  <a:schemeClr val="tx1"/>
                </a:solidFill>
                <a:latin typeface="+mn-lt"/>
                <a:ea typeface="+mn-ea"/>
                <a:cs typeface="+mn-cs"/>
              </a:rPr>
              <a:t>ADLs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common</a:t>
            </a:r>
            <a:r>
              <a:rPr lang="en-US" baseline="0" dirty="0" smtClean="0"/>
              <a:t> palliative presentations of </a:t>
            </a:r>
            <a:r>
              <a:rPr lang="en-US" baseline="0" dirty="0" err="1" smtClean="0"/>
              <a:t>dyspnea</a:t>
            </a:r>
            <a:endParaRPr lang="en-US" dirty="0" smtClean="0"/>
          </a:p>
          <a:p>
            <a:r>
              <a:rPr lang="en-US" dirty="0" smtClean="0"/>
              <a:t>Cancer patients</a:t>
            </a:r>
            <a:r>
              <a:rPr lang="en-US" baseline="0" dirty="0" smtClean="0"/>
              <a:t> – range is quite variable depending on the type and stage. </a:t>
            </a:r>
            <a:r>
              <a:rPr lang="en-US" dirty="0" smtClean="0"/>
              <a:t>any cancer patient can develop symptoms, especially as disease advances. </a:t>
            </a:r>
          </a:p>
          <a:p>
            <a:r>
              <a:rPr lang="en-US" dirty="0" smtClean="0"/>
              <a:t>Other examples of life threatening</a:t>
            </a:r>
            <a:r>
              <a:rPr lang="en-US" baseline="0" dirty="0" smtClean="0"/>
              <a:t> illnesses: CRF, HIV, dementia</a:t>
            </a:r>
          </a:p>
          <a:p>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worry about</a:t>
            </a:r>
            <a:r>
              <a:rPr lang="en-US" baseline="0" dirty="0" smtClean="0"/>
              <a:t> the details on this slide. </a:t>
            </a:r>
            <a:r>
              <a:rPr lang="en-US" dirty="0" smtClean="0"/>
              <a:t>I</a:t>
            </a:r>
            <a:r>
              <a:rPr lang="en-US" baseline="0" dirty="0" smtClean="0"/>
              <a:t> am not going to discuss all the possible causes of </a:t>
            </a:r>
            <a:r>
              <a:rPr lang="en-US" baseline="0" dirty="0" err="1" smtClean="0"/>
              <a:t>dyspnea</a:t>
            </a:r>
            <a:r>
              <a:rPr lang="en-US" baseline="0" dirty="0" smtClean="0"/>
              <a:t>. How to diagnosis and treat these problems is covered elsewhere during your residency training. Today, the focus is on how to to manage the palliative patient with </a:t>
            </a:r>
            <a:r>
              <a:rPr lang="en-US" baseline="0" dirty="0" err="1" smtClean="0"/>
              <a:t>dyspnea</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Of note, in palliative patients, there is</a:t>
            </a:r>
            <a:r>
              <a:rPr lang="en-US" sz="1200" kern="1200" dirty="0" smtClean="0">
                <a:solidFill>
                  <a:schemeClr val="tx1"/>
                </a:solidFill>
                <a:latin typeface="+mn-lt"/>
                <a:ea typeface="+mn-ea"/>
                <a:cs typeface="+mn-cs"/>
              </a:rPr>
              <a:t> not always a clear cause found. one study found that 24% of cancer patients with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had no clear underlying cause. causes of </a:t>
            </a:r>
            <a:r>
              <a:rPr lang="en-US" sz="1200" kern="1200" dirty="0" err="1" smtClean="0">
                <a:solidFill>
                  <a:schemeClr val="tx1"/>
                </a:solidFill>
                <a:latin typeface="+mn-lt"/>
                <a:ea typeface="+mn-ea"/>
                <a:cs typeface="+mn-cs"/>
              </a:rPr>
              <a:t>dyspnea</a:t>
            </a:r>
            <a:r>
              <a:rPr lang="en-US" sz="1200" kern="1200" dirty="0" smtClean="0">
                <a:solidFill>
                  <a:schemeClr val="tx1"/>
                </a:solidFill>
                <a:latin typeface="+mn-lt"/>
                <a:ea typeface="+mn-ea"/>
                <a:cs typeface="+mn-cs"/>
              </a:rPr>
              <a:t> are often </a:t>
            </a:r>
            <a:r>
              <a:rPr lang="en-US" sz="1200" kern="1200" dirty="0" err="1" smtClean="0">
                <a:solidFill>
                  <a:schemeClr val="tx1"/>
                </a:solidFill>
                <a:latin typeface="+mn-lt"/>
                <a:ea typeface="+mn-ea"/>
                <a:cs typeface="+mn-cs"/>
              </a:rPr>
              <a:t>multifactorial</a:t>
            </a:r>
            <a:r>
              <a:rPr lang="en-US" sz="1200" kern="1200" dirty="0" smtClean="0">
                <a:solidFill>
                  <a:schemeClr val="tx1"/>
                </a:solidFill>
                <a:latin typeface="+mn-lt"/>
                <a:ea typeface="+mn-ea"/>
                <a:cs typeface="+mn-cs"/>
              </a:rPr>
              <a:t> and include systemic causes such as </a:t>
            </a:r>
            <a:r>
              <a:rPr lang="en-US" sz="1200" kern="1200" dirty="0" err="1" smtClean="0">
                <a:solidFill>
                  <a:schemeClr val="tx1"/>
                </a:solidFill>
                <a:latin typeface="+mn-lt"/>
                <a:ea typeface="+mn-ea"/>
                <a:cs typeface="+mn-cs"/>
              </a:rPr>
              <a:t>cachexia</a:t>
            </a:r>
            <a:r>
              <a:rPr lang="en-US" sz="1200" kern="1200" dirty="0" smtClean="0">
                <a:solidFill>
                  <a:schemeClr val="tx1"/>
                </a:solidFill>
                <a:latin typeface="+mn-lt"/>
                <a:ea typeface="+mn-ea"/>
                <a:cs typeface="+mn-cs"/>
              </a:rPr>
              <a:t> and asthenia (lack of energy: from a- (without) + </a:t>
            </a:r>
            <a:r>
              <a:rPr lang="en-US" sz="1200" kern="1200" dirty="0" err="1" smtClean="0">
                <a:solidFill>
                  <a:schemeClr val="tx1"/>
                </a:solidFill>
                <a:latin typeface="+mn-lt"/>
                <a:ea typeface="+mn-ea"/>
                <a:cs typeface="+mn-cs"/>
              </a:rPr>
              <a:t>sthenos</a:t>
            </a:r>
            <a:r>
              <a:rPr lang="en-US" sz="1200" kern="1200" dirty="0" smtClean="0">
                <a:solidFill>
                  <a:schemeClr val="tx1"/>
                </a:solidFill>
                <a:latin typeface="+mn-lt"/>
                <a:ea typeface="+mn-ea"/>
                <a:cs typeface="+mn-cs"/>
              </a:rPr>
              <a:t> (strength)</a:t>
            </a:r>
          </a:p>
          <a:p>
            <a:r>
              <a:rPr lang="en-US" sz="1200" kern="1200" dirty="0" smtClean="0">
                <a:solidFill>
                  <a:schemeClr val="tx1"/>
                </a:solidFill>
                <a:latin typeface="+mn-lt"/>
                <a:ea typeface="+mn-ea"/>
                <a:cs typeface="+mn-cs"/>
              </a:rPr>
              <a:t>Not on the list, but in cancer patients also think of SVCS</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ECOG</a:t>
            </a:r>
            <a:r>
              <a:rPr lang="en-US" baseline="0" dirty="0" smtClean="0"/>
              <a:t> 3 - </a:t>
            </a:r>
            <a:r>
              <a:rPr lang="en-US" dirty="0" smtClean="0"/>
              <a:t>&gt;50% of time in chair or bed, needs help with </a:t>
            </a:r>
            <a:r>
              <a:rPr lang="en-US" dirty="0" err="1" smtClean="0"/>
              <a:t>ADLs</a:t>
            </a:r>
            <a:endParaRPr lang="en-US" dirty="0" smtClean="0"/>
          </a:p>
          <a:p>
            <a:r>
              <a:rPr lang="en-US" dirty="0" smtClean="0"/>
              <a:t>(ECOG –</a:t>
            </a:r>
            <a:r>
              <a:rPr lang="en-US" baseline="0" dirty="0" smtClean="0"/>
              <a:t> Eastern Co-operative Oncology Group)</a:t>
            </a:r>
            <a:endParaRPr lang="en-US" dirty="0" smtClean="0"/>
          </a:p>
          <a:p>
            <a:r>
              <a:rPr lang="en-US" dirty="0" smtClean="0"/>
              <a:t>Surprise question: “would you be surprised if this patient died in the next 12 months?”</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a:t>
            </a:r>
            <a:r>
              <a:rPr lang="en-US" baseline="0" dirty="0" smtClean="0"/>
              <a:t> patient meets these criteria, take the time to explore goals of care with the patient before proceeding with further testing and treatment. Once the goals of care are established, this can help you determine which tests to do (if any) and which treatments to offer. </a:t>
            </a:r>
          </a:p>
          <a:p>
            <a:r>
              <a:rPr lang="en-US" baseline="0" dirty="0" smtClean="0"/>
              <a:t>Ask what can I do to help this patient feel better and will this help them to achieve their goals (</a:t>
            </a:r>
            <a:r>
              <a:rPr lang="en-US" baseline="0" dirty="0" err="1" smtClean="0"/>
              <a:t>ie</a:t>
            </a:r>
            <a:r>
              <a:rPr lang="en-US" baseline="0" dirty="0" smtClean="0"/>
              <a:t> SHOULD I do these tests or offer certain treatments)? Examples include draining a pleural effusion, antibiotics for pneumonia, </a:t>
            </a:r>
            <a:r>
              <a:rPr lang="en-US" baseline="0" dirty="0" err="1" smtClean="0"/>
              <a:t>ventilatory</a:t>
            </a:r>
            <a:r>
              <a:rPr lang="en-US" baseline="0" dirty="0" smtClean="0"/>
              <a:t> support, etc. </a:t>
            </a:r>
            <a:endParaRPr lang="en-US" dirty="0"/>
          </a:p>
        </p:txBody>
      </p:sp>
      <p:sp>
        <p:nvSpPr>
          <p:cNvPr id="4" name="Slide Number Placeholder 3"/>
          <p:cNvSpPr>
            <a:spLocks noGrp="1"/>
          </p:cNvSpPr>
          <p:nvPr>
            <p:ph type="sldNum" sz="quarter" idx="10"/>
          </p:nvPr>
        </p:nvSpPr>
        <p:spPr/>
        <p:txBody>
          <a:bodyPr/>
          <a:lstStyle/>
          <a:p>
            <a:fld id="{519DDFB6-8A59-2741-93D9-A7CB5A27AC0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D3E9E125-188F-ED47-83A4-1BAC4D805E38}"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3E9E125-188F-ED47-83A4-1BAC4D805E38}" type="datetimeFigureOut">
              <a:rPr lang="en-US" smtClean="0"/>
              <a:pPr/>
              <a:t>6/28/16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B7674-9557-2941-A10B-BE46C58B4E16}"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D3E9E125-188F-ED47-83A4-1BAC4D805E38}"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D3E9E125-188F-ED47-83A4-1BAC4D805E38}"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D3E9E125-188F-ED47-83A4-1BAC4D805E38}"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D3E9E125-188F-ED47-83A4-1BAC4D805E38}"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B7674-9557-2941-A10B-BE46C58B4E16}"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3E9E125-188F-ED47-83A4-1BAC4D805E38}" type="datetimeFigureOut">
              <a:rPr lang="en-US" smtClean="0"/>
              <a:pPr/>
              <a:t>6/28/16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D3E9E125-188F-ED47-83A4-1BAC4D805E38}" type="datetimeFigureOut">
              <a:rPr lang="en-US" smtClean="0"/>
              <a:pPr/>
              <a:t>6/28/16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D3E9E125-188F-ED47-83A4-1BAC4D805E38}" type="datetimeFigureOut">
              <a:rPr lang="en-US" smtClean="0"/>
              <a:pPr/>
              <a:t>6/28/16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D3E9E125-188F-ED47-83A4-1BAC4D805E38}" type="datetimeFigureOut">
              <a:rPr lang="en-US" smtClean="0"/>
              <a:pPr/>
              <a:t>6/28/16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9E125-188F-ED47-83A4-1BAC4D805E38}" type="datetimeFigureOut">
              <a:rPr lang="en-US" smtClean="0"/>
              <a:pPr/>
              <a:t>6/28/16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3E9E125-188F-ED47-83A4-1BAC4D805E38}" type="datetimeFigureOut">
              <a:rPr lang="en-US" smtClean="0"/>
              <a:pPr/>
              <a:t>6/28/16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B7674-9557-2941-A10B-BE46C58B4E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3E9E125-188F-ED47-83A4-1BAC4D805E38}" type="datetimeFigureOut">
              <a:rPr lang="en-US" smtClean="0"/>
              <a:pPr/>
              <a:t>6/28/16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D1B7674-9557-2941-A10B-BE46C58B4E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Breathlessness in the ED	</a:t>
            </a:r>
            <a:endParaRPr lang="en-US" dirty="0"/>
          </a:p>
        </p:txBody>
      </p:sp>
      <p:sp>
        <p:nvSpPr>
          <p:cNvPr id="3" name="Subtitle 2"/>
          <p:cNvSpPr>
            <a:spLocks noGrp="1"/>
          </p:cNvSpPr>
          <p:nvPr>
            <p:ph type="subTitle" idx="1"/>
          </p:nvPr>
        </p:nvSpPr>
        <p:spPr/>
        <p:txBody>
          <a:bodyPr>
            <a:normAutofit lnSpcReduction="10000"/>
          </a:bodyPr>
          <a:lstStyle/>
          <a:p>
            <a:r>
              <a:rPr lang="en-US" dirty="0" smtClean="0"/>
              <a:t>Palliative care workshop for EM residents</a:t>
            </a:r>
          </a:p>
          <a:p>
            <a:r>
              <a:rPr lang="en-US" dirty="0" smtClean="0"/>
              <a:t>July 27, 2016</a:t>
            </a:r>
          </a:p>
          <a:p>
            <a:r>
              <a:rPr lang="en-US" dirty="0" smtClean="0"/>
              <a:t>Gabriel Piper CCFP-EM</a:t>
            </a:r>
          </a:p>
          <a:p>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Table 1. Common Causes Of Dyspnea Emergency Medical Practice.jpg"/>
          <p:cNvPicPr>
            <a:picLocks noGrp="1" noChangeAspect="1"/>
          </p:cNvPicPr>
          <p:nvPr>
            <p:ph idx="1"/>
          </p:nvPr>
        </p:nvPicPr>
        <p:blipFill>
          <a:blip r:embed="rId3"/>
          <a:srcRect l="-10628" r="-10628"/>
          <a:stretch>
            <a:fillRect/>
          </a:stretch>
        </p:blipFill>
        <p:spPr>
          <a:xfrm>
            <a:off x="-581525" y="284795"/>
            <a:ext cx="10280545" cy="614074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to think of palliative care?</a:t>
            </a:r>
            <a:endParaRPr lang="en-US" dirty="0"/>
          </a:p>
        </p:txBody>
      </p:sp>
      <p:sp>
        <p:nvSpPr>
          <p:cNvPr id="3" name="Content Placeholder 2"/>
          <p:cNvSpPr>
            <a:spLocks noGrp="1"/>
          </p:cNvSpPr>
          <p:nvPr>
            <p:ph idx="1"/>
          </p:nvPr>
        </p:nvSpPr>
        <p:spPr/>
        <p:txBody>
          <a:bodyPr>
            <a:normAutofit/>
          </a:bodyPr>
          <a:lstStyle/>
          <a:p>
            <a:pPr lvl="1" fontAlgn="base">
              <a:buNone/>
            </a:pPr>
            <a:r>
              <a:rPr lang="en-US" dirty="0"/>
              <a:t>C</a:t>
            </a:r>
            <a:r>
              <a:rPr lang="en-US" dirty="0" smtClean="0"/>
              <a:t>ancer</a:t>
            </a:r>
            <a:r>
              <a:rPr lang="en-US" dirty="0"/>
              <a:t>, especially if metastatic or if lung, esophagus or ENT </a:t>
            </a:r>
            <a:r>
              <a:rPr lang="en-US" dirty="0" smtClean="0"/>
              <a:t>cancer</a:t>
            </a:r>
          </a:p>
          <a:p>
            <a:pPr lvl="1" fontAlgn="base">
              <a:buNone/>
            </a:pPr>
            <a:r>
              <a:rPr lang="en-US" dirty="0"/>
              <a:t>A</a:t>
            </a:r>
            <a:r>
              <a:rPr lang="en-US" dirty="0" smtClean="0"/>
              <a:t>dvanced </a:t>
            </a:r>
            <a:r>
              <a:rPr lang="en-US" dirty="0"/>
              <a:t>COPD: on home </a:t>
            </a:r>
            <a:r>
              <a:rPr lang="en-US" dirty="0" smtClean="0"/>
              <a:t>02</a:t>
            </a:r>
          </a:p>
          <a:p>
            <a:pPr lvl="1" fontAlgn="base">
              <a:buNone/>
            </a:pPr>
            <a:r>
              <a:rPr lang="en-US" dirty="0" smtClean="0"/>
              <a:t>CHF </a:t>
            </a:r>
            <a:r>
              <a:rPr lang="en-US" dirty="0"/>
              <a:t>with EF &lt;25%</a:t>
            </a:r>
            <a:endParaRPr lang="en-US" dirty="0" smtClean="0"/>
          </a:p>
          <a:p>
            <a:pPr lvl="1" fontAlgn="base">
              <a:buNone/>
            </a:pPr>
            <a:r>
              <a:rPr lang="en-US" dirty="0" smtClean="0"/>
              <a:t>Other </a:t>
            </a:r>
            <a:r>
              <a:rPr lang="en-US" dirty="0"/>
              <a:t>significant co-morbidities</a:t>
            </a:r>
            <a:endParaRPr lang="en-US" dirty="0" smtClean="0"/>
          </a:p>
          <a:p>
            <a:pPr lvl="1" fontAlgn="base">
              <a:buNone/>
            </a:pPr>
            <a:r>
              <a:rPr lang="en-US" dirty="0" smtClean="0"/>
              <a:t>Recurrent </a:t>
            </a:r>
            <a:r>
              <a:rPr lang="en-US" dirty="0"/>
              <a:t>ED visits/admissions for same problem in last 3 months</a:t>
            </a:r>
            <a:endParaRPr lang="en-US" dirty="0" smtClean="0"/>
          </a:p>
          <a:p>
            <a:pPr lvl="1" fontAlgn="base">
              <a:buNone/>
            </a:pPr>
            <a:r>
              <a:rPr lang="en-US" dirty="0" smtClean="0"/>
              <a:t>Poor functional status: </a:t>
            </a:r>
            <a:r>
              <a:rPr lang="en-US" dirty="0" err="1" smtClean="0"/>
              <a:t>ie</a:t>
            </a:r>
            <a:r>
              <a:rPr lang="en-US" dirty="0" smtClean="0"/>
              <a:t> ECOG </a:t>
            </a:r>
            <a:r>
              <a:rPr lang="en-US" dirty="0"/>
              <a:t>3 or </a:t>
            </a:r>
            <a:r>
              <a:rPr lang="en-US" dirty="0" smtClean="0"/>
              <a:t>4</a:t>
            </a:r>
          </a:p>
          <a:p>
            <a:pPr lvl="1" fontAlgn="base">
              <a:buNone/>
            </a:pPr>
            <a:r>
              <a:rPr lang="en-US" dirty="0" smtClean="0"/>
              <a:t>Pt </a:t>
            </a:r>
            <a:r>
              <a:rPr lang="en-US" dirty="0"/>
              <a:t>expresses wish for comfort care or DNR</a:t>
            </a:r>
            <a:endParaRPr lang="en-US" dirty="0" smtClean="0"/>
          </a:p>
          <a:p>
            <a:pPr lvl="1" fontAlgn="base">
              <a:buNone/>
            </a:pPr>
            <a:r>
              <a:rPr lang="en-US" dirty="0" smtClean="0"/>
              <a:t>Surprise </a:t>
            </a:r>
            <a:r>
              <a:rPr lang="en-US" dirty="0"/>
              <a:t>question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top.png"/>
          <p:cNvPicPr>
            <a:picLocks noGrp="1" noChangeAspect="1"/>
          </p:cNvPicPr>
          <p:nvPr>
            <p:ph idx="1"/>
          </p:nvPr>
        </p:nvPicPr>
        <p:blipFill>
          <a:blip r:embed="rId3"/>
          <a:srcRect l="-42580" r="-42580"/>
          <a:stretch>
            <a:fillRect/>
          </a:stretch>
        </p:blipFill>
        <p:spPr>
          <a:xfrm>
            <a:off x="-336856" y="591642"/>
            <a:ext cx="9909732" cy="5351959"/>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Care</a:t>
            </a:r>
            <a:endParaRPr lang="en-US" dirty="0"/>
          </a:p>
        </p:txBody>
      </p:sp>
      <p:sp>
        <p:nvSpPr>
          <p:cNvPr id="3" name="Content Placeholder 2"/>
          <p:cNvSpPr>
            <a:spLocks noGrp="1"/>
          </p:cNvSpPr>
          <p:nvPr>
            <p:ph idx="1"/>
          </p:nvPr>
        </p:nvSpPr>
        <p:spPr/>
        <p:txBody>
          <a:bodyPr/>
          <a:lstStyle/>
          <a:p>
            <a:r>
              <a:rPr lang="en-US" dirty="0" smtClean="0"/>
              <a:t>Concurrently treat the symptom while addressing the underlying cause (if appropriate)</a:t>
            </a:r>
          </a:p>
          <a:p>
            <a:r>
              <a:rPr lang="en-US" dirty="0" smtClean="0"/>
              <a:t>Outcomes are better when a palliative approach is adopted earlier in the disease process</a:t>
            </a:r>
          </a:p>
          <a:p>
            <a:r>
              <a:rPr lang="en-US" dirty="0" smtClean="0"/>
              <a:t>Once those causes are no longer treatable or patients goals are comfort, managing the symptom becomes the main priority</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education-teaching-asthma-asthmatics-health_problems-health_scares-breathing_problems-tmcn1064_low.jpg"/>
          <p:cNvPicPr>
            <a:picLocks noGrp="1" noChangeAspect="1"/>
          </p:cNvPicPr>
          <p:nvPr>
            <p:ph idx="1"/>
          </p:nvPr>
        </p:nvPicPr>
        <p:blipFill>
          <a:blip r:embed="rId3"/>
          <a:srcRect l="-52764" r="-52764"/>
          <a:stretch>
            <a:fillRect/>
          </a:stretch>
        </p:blipFill>
        <p:spPr>
          <a:xfrm>
            <a:off x="-1086893" y="265828"/>
            <a:ext cx="11211446" cy="6054977"/>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Non-pharmacologic options</a:t>
            </a:r>
            <a:endParaRPr lang="en-US" dirty="0"/>
          </a:p>
        </p:txBody>
      </p:sp>
      <p:sp>
        <p:nvSpPr>
          <p:cNvPr id="3" name="Content Placeholder 2"/>
          <p:cNvSpPr>
            <a:spLocks noGrp="1"/>
          </p:cNvSpPr>
          <p:nvPr>
            <p:ph idx="1"/>
          </p:nvPr>
        </p:nvSpPr>
        <p:spPr/>
        <p:txBody>
          <a:bodyPr>
            <a:normAutofit/>
          </a:bodyPr>
          <a:lstStyle/>
          <a:p>
            <a:r>
              <a:rPr lang="en-US" dirty="0" smtClean="0"/>
              <a:t>fans directed towards face, open windows, cold compresses on face can help</a:t>
            </a:r>
          </a:p>
          <a:p>
            <a:r>
              <a:rPr lang="en-US" dirty="0" smtClean="0"/>
              <a:t>pulmonary rehab</a:t>
            </a:r>
          </a:p>
          <a:p>
            <a:r>
              <a:rPr lang="en-US" dirty="0" smtClean="0"/>
              <a:t>Acupuncture</a:t>
            </a:r>
          </a:p>
          <a:p>
            <a:r>
              <a:rPr lang="en-US" dirty="0" smtClean="0"/>
              <a:t>breathing training (upright forward leaning position, controlled breathing, pursed-lip breathing)</a:t>
            </a:r>
          </a:p>
          <a:p>
            <a:r>
              <a:rPr lang="en-US" dirty="0" smtClean="0"/>
              <a:t>relaxation strategies</a:t>
            </a:r>
          </a:p>
          <a:p>
            <a:r>
              <a:rPr lang="en-US" dirty="0" smtClean="0"/>
              <a:t>walking aides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far side surgery .jpg"/>
          <p:cNvPicPr>
            <a:picLocks noGrp="1" noChangeAspect="1"/>
          </p:cNvPicPr>
          <p:nvPr>
            <p:ph idx="1"/>
          </p:nvPr>
        </p:nvPicPr>
        <p:blipFill>
          <a:blip r:embed="rId3"/>
          <a:srcRect l="-96586" r="-96586"/>
          <a:stretch>
            <a:fillRect/>
          </a:stretch>
        </p:blipFill>
        <p:spPr>
          <a:xfrm>
            <a:off x="-634840" y="1036522"/>
            <a:ext cx="10202164" cy="5509893"/>
          </a:xfrm>
        </p:spPr>
      </p:pic>
      <p:sp>
        <p:nvSpPr>
          <p:cNvPr id="5" name="Title 1"/>
          <p:cNvSpPr>
            <a:spLocks noGrp="1"/>
          </p:cNvSpPr>
          <p:nvPr>
            <p:ph type="title"/>
          </p:nvPr>
        </p:nvSpPr>
        <p:spPr>
          <a:xfrm>
            <a:off x="549275" y="220505"/>
            <a:ext cx="8042276" cy="816017"/>
          </a:xfrm>
        </p:spPr>
        <p:txBody>
          <a:bodyPr/>
          <a:lstStyle/>
          <a:p>
            <a:r>
              <a:rPr lang="en-US" dirty="0" smtClean="0"/>
              <a:t>Surgical options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malignant pleural effusion.jpg"/>
          <p:cNvPicPr>
            <a:picLocks noGrp="1" noChangeAspect="1"/>
          </p:cNvPicPr>
          <p:nvPr>
            <p:ph idx="1"/>
          </p:nvPr>
        </p:nvPicPr>
        <p:blipFill>
          <a:blip r:embed="rId3"/>
          <a:srcRect l="-42580" r="-42580"/>
          <a:stretch>
            <a:fillRect/>
          </a:stretch>
        </p:blipFill>
        <p:spPr>
          <a:xfrm>
            <a:off x="-684770" y="237449"/>
            <a:ext cx="10806033" cy="5836025"/>
          </a:xfr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leurX catheter.jpg"/>
          <p:cNvPicPr>
            <a:picLocks noGrp="1" noChangeAspect="1"/>
          </p:cNvPicPr>
          <p:nvPr>
            <p:ph idx="1"/>
          </p:nvPr>
        </p:nvPicPr>
        <p:blipFill>
          <a:blip r:embed="rId3"/>
          <a:srcRect t="-8886" b="-8886"/>
          <a:stretch>
            <a:fillRect/>
          </a:stretch>
        </p:blipFill>
        <p:spPr>
          <a:xfrm>
            <a:off x="549275" y="633371"/>
            <a:ext cx="8042276" cy="4343400"/>
          </a:xfr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ronchial-stenting.jpg"/>
          <p:cNvPicPr>
            <a:picLocks noGrp="1" noChangeAspect="1"/>
          </p:cNvPicPr>
          <p:nvPr>
            <p:ph idx="1"/>
          </p:nvPr>
        </p:nvPicPr>
        <p:blipFill>
          <a:blip r:embed="rId3"/>
          <a:srcRect l="-17931" r="-17931"/>
          <a:stretch>
            <a:fillRect/>
          </a:stretch>
        </p:blipFill>
        <p:spPr>
          <a:xfrm>
            <a:off x="-351859" y="447339"/>
            <a:ext cx="9722698" cy="5250947"/>
          </a:xfr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No disclosures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o2 birthday surprise.jpg"/>
          <p:cNvPicPr>
            <a:picLocks noGrp="1" noChangeAspect="1"/>
          </p:cNvPicPr>
          <p:nvPr>
            <p:ph idx="1"/>
          </p:nvPr>
        </p:nvPicPr>
        <p:blipFill>
          <a:blip r:embed="rId3"/>
          <a:srcRect l="-79613" r="-79613"/>
          <a:stretch>
            <a:fillRect/>
          </a:stretch>
        </p:blipFill>
        <p:spPr>
          <a:xfrm>
            <a:off x="-891104" y="487352"/>
            <a:ext cx="10976452" cy="5928063"/>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 O2 criteria </a:t>
            </a:r>
            <a:endParaRPr lang="en-US" dirty="0"/>
          </a:p>
        </p:txBody>
      </p:sp>
      <p:sp>
        <p:nvSpPr>
          <p:cNvPr id="3" name="Content Placeholder 2"/>
          <p:cNvSpPr>
            <a:spLocks noGrp="1"/>
          </p:cNvSpPr>
          <p:nvPr>
            <p:ph idx="1"/>
          </p:nvPr>
        </p:nvSpPr>
        <p:spPr/>
        <p:txBody>
          <a:bodyPr>
            <a:normAutofit/>
          </a:bodyPr>
          <a:lstStyle/>
          <a:p>
            <a:r>
              <a:rPr lang="en-US" b="1" dirty="0" smtClean="0"/>
              <a:t>Arterial oxygen saturation (SpO2) less than 88% for 6 min</a:t>
            </a:r>
          </a:p>
          <a:p>
            <a:r>
              <a:rPr lang="en-US" b="1" dirty="0" smtClean="0"/>
              <a:t>Ambulatory </a:t>
            </a:r>
            <a:r>
              <a:rPr lang="en-US" b="1" dirty="0" err="1" smtClean="0"/>
              <a:t>Desaturation</a:t>
            </a:r>
            <a:r>
              <a:rPr lang="en-US" b="1" dirty="0" smtClean="0"/>
              <a:t> to less than 88% for 1 min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Flow Nasal Prongs</a:t>
            </a:r>
            <a:endParaRPr lang="en-US" dirty="0"/>
          </a:p>
        </p:txBody>
      </p:sp>
      <p:pic>
        <p:nvPicPr>
          <p:cNvPr id="6" name="Content Placeholder 5" descr="optiflow.jpg"/>
          <p:cNvPicPr>
            <a:picLocks noGrp="1" noChangeAspect="1"/>
          </p:cNvPicPr>
          <p:nvPr>
            <p:ph idx="1"/>
          </p:nvPr>
        </p:nvPicPr>
        <p:blipFill>
          <a:blip r:embed="rId3"/>
          <a:srcRect l="-18077" r="-18077"/>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NIVPP</a:t>
            </a:r>
            <a:endParaRPr lang="en-US" dirty="0"/>
          </a:p>
        </p:txBody>
      </p:sp>
      <p:pic>
        <p:nvPicPr>
          <p:cNvPr id="6" name="Content Placeholder 5" descr="BIPAP low res.jpg"/>
          <p:cNvPicPr>
            <a:picLocks noGrp="1" noChangeAspect="1"/>
          </p:cNvPicPr>
          <p:nvPr>
            <p:ph idx="1"/>
          </p:nvPr>
        </p:nvPicPr>
        <p:blipFill>
          <a:blip r:embed="rId3"/>
          <a:srcRect l="-22184" r="-22184"/>
          <a:stretch>
            <a:fillRect/>
          </a:stretch>
        </p:blipFill>
        <p:spPr>
          <a:xfrm>
            <a:off x="549275" y="1600201"/>
            <a:ext cx="8042276" cy="4343400"/>
          </a:xfr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aution.jpg"/>
          <p:cNvPicPr>
            <a:picLocks noGrp="1" noChangeAspect="1"/>
          </p:cNvPicPr>
          <p:nvPr>
            <p:ph idx="1"/>
          </p:nvPr>
        </p:nvPicPr>
        <p:blipFill>
          <a:blip r:embed="rId3"/>
          <a:srcRect l="-19435" r="-19435"/>
          <a:stretch>
            <a:fillRect/>
          </a:stretch>
        </p:blipFill>
        <p:spPr>
          <a:xfrm>
            <a:off x="549275" y="794744"/>
            <a:ext cx="8042276" cy="4343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Rock-Balance-Scale.jpg"/>
          <p:cNvPicPr>
            <a:picLocks noGrp="1" noChangeAspect="1"/>
          </p:cNvPicPr>
          <p:nvPr>
            <p:ph idx="1"/>
          </p:nvPr>
        </p:nvPicPr>
        <p:blipFill>
          <a:blip r:embed="rId3"/>
          <a:srcRect l="-11659" r="-11659"/>
          <a:stretch>
            <a:fillRect/>
          </a:stretch>
        </p:blipFill>
        <p:spPr>
          <a:xfrm>
            <a:off x="0" y="310133"/>
            <a:ext cx="9200452" cy="4968897"/>
          </a:xfr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76054"/>
            <a:ext cx="8042276" cy="1336956"/>
          </a:xfrm>
        </p:spPr>
        <p:txBody>
          <a:bodyPr/>
          <a:lstStyle/>
          <a:p>
            <a:r>
              <a:rPr lang="en-US" dirty="0" smtClean="0"/>
              <a:t>Situations to consider HFNP/</a:t>
            </a:r>
            <a:r>
              <a:rPr lang="en-US" dirty="0" err="1" smtClean="0"/>
              <a:t>BiPAP</a:t>
            </a:r>
            <a:endParaRPr lang="en-US" dirty="0"/>
          </a:p>
        </p:txBody>
      </p:sp>
      <p:sp>
        <p:nvSpPr>
          <p:cNvPr id="3" name="Content Placeholder 2"/>
          <p:cNvSpPr>
            <a:spLocks noGrp="1"/>
          </p:cNvSpPr>
          <p:nvPr>
            <p:ph idx="1"/>
          </p:nvPr>
        </p:nvSpPr>
        <p:spPr>
          <a:xfrm>
            <a:off x="549275" y="2514600"/>
            <a:ext cx="8042276" cy="4343400"/>
          </a:xfrm>
        </p:spPr>
        <p:txBody>
          <a:bodyPr/>
          <a:lstStyle/>
          <a:p>
            <a:r>
              <a:rPr lang="en-US" dirty="0" smtClean="0"/>
              <a:t>Life prolonging treatment but do not </a:t>
            </a:r>
            <a:r>
              <a:rPr lang="en-US" dirty="0" err="1" smtClean="0"/>
              <a:t>intubate</a:t>
            </a:r>
            <a:endParaRPr lang="en-US" dirty="0" smtClean="0"/>
          </a:p>
          <a:p>
            <a:pPr lvl="1"/>
            <a:r>
              <a:rPr lang="en-US" dirty="0" smtClean="0"/>
              <a:t>Time-limited trial</a:t>
            </a:r>
          </a:p>
          <a:p>
            <a:r>
              <a:rPr lang="en-US" dirty="0" smtClean="0"/>
              <a:t>Symptom management with focus on comfort</a:t>
            </a:r>
          </a:p>
          <a:p>
            <a:pPr lvl="1"/>
            <a:r>
              <a:rPr lang="en-US" dirty="0" smtClean="0"/>
              <a:t>Goal-limited trial</a:t>
            </a:r>
            <a:endParaRPr lang="en-US" dirty="0" smtClean="0"/>
          </a:p>
          <a:p>
            <a:r>
              <a:rPr lang="en-US" dirty="0" smtClean="0"/>
              <a:t>To forestall death for a specific goal</a:t>
            </a:r>
          </a:p>
          <a:p>
            <a:pPr lvl="1"/>
            <a:r>
              <a:rPr lang="en-US" dirty="0" smtClean="0"/>
              <a:t>Goal limited trial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morphine is the best medicine.jpg"/>
          <p:cNvPicPr>
            <a:picLocks noGrp="1" noChangeAspect="1"/>
          </p:cNvPicPr>
          <p:nvPr>
            <p:ph idx="1"/>
          </p:nvPr>
        </p:nvPicPr>
        <p:blipFill>
          <a:blip r:embed="rId3"/>
          <a:srcRect l="-42580" r="-42580"/>
          <a:stretch>
            <a:fillRect/>
          </a:stretch>
        </p:blipFill>
        <p:spPr>
          <a:xfrm>
            <a:off x="-342857" y="449197"/>
            <a:ext cx="10173485" cy="5494404"/>
          </a:xfr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oison_sign_l.jpg"/>
          <p:cNvPicPr>
            <a:picLocks noGrp="1" noChangeAspect="1"/>
          </p:cNvPicPr>
          <p:nvPr>
            <p:ph idx="1"/>
          </p:nvPr>
        </p:nvPicPr>
        <p:blipFill>
          <a:blip r:embed="rId3"/>
          <a:srcRect l="-75772" r="-75772"/>
          <a:stretch>
            <a:fillRect/>
          </a:stretch>
        </p:blipFill>
        <p:spPr>
          <a:xfrm>
            <a:off x="-496032" y="294302"/>
            <a:ext cx="10001402" cy="5401467"/>
          </a:xfr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enzos.jpg"/>
          <p:cNvPicPr>
            <a:picLocks noGrp="1" noChangeAspect="1"/>
          </p:cNvPicPr>
          <p:nvPr>
            <p:ph idx="1"/>
          </p:nvPr>
        </p:nvPicPr>
        <p:blipFill>
          <a:blip r:embed="rId3"/>
          <a:srcRect l="-14806" r="-14806"/>
          <a:stretch>
            <a:fillRect/>
          </a:stretch>
        </p:blipFill>
        <p:spPr>
          <a:xfrm>
            <a:off x="0" y="635030"/>
            <a:ext cx="8849537" cy="4779378"/>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Assessment of the palliative patient with </a:t>
            </a:r>
            <a:r>
              <a:rPr lang="en-US" dirty="0" err="1" smtClean="0"/>
              <a:t>dyspnea</a:t>
            </a:r>
            <a:endParaRPr lang="en-US" dirty="0" smtClean="0"/>
          </a:p>
          <a:p>
            <a:r>
              <a:rPr lang="en-US" dirty="0" smtClean="0"/>
              <a:t>Non-</a:t>
            </a:r>
            <a:r>
              <a:rPr lang="en-US" dirty="0" smtClean="0"/>
              <a:t>pharmacologic</a:t>
            </a:r>
            <a:r>
              <a:rPr lang="en-US" dirty="0" smtClean="0"/>
              <a:t> </a:t>
            </a:r>
            <a:r>
              <a:rPr lang="en-US" dirty="0" smtClean="0"/>
              <a:t>treatment </a:t>
            </a:r>
            <a:r>
              <a:rPr lang="en-US" dirty="0" smtClean="0"/>
              <a:t>of </a:t>
            </a:r>
            <a:r>
              <a:rPr lang="en-US" dirty="0" err="1" smtClean="0"/>
              <a:t>dyspnea</a:t>
            </a:r>
            <a:r>
              <a:rPr lang="en-US" dirty="0" smtClean="0"/>
              <a:t> including procedural options</a:t>
            </a:r>
          </a:p>
          <a:p>
            <a:r>
              <a:rPr lang="en-US" dirty="0" smtClean="0"/>
              <a:t>When to consider O2 therapy and </a:t>
            </a:r>
            <a:r>
              <a:rPr lang="en-US" dirty="0" err="1" smtClean="0"/>
              <a:t>ventilatory</a:t>
            </a:r>
            <a:r>
              <a:rPr lang="en-US" dirty="0" smtClean="0"/>
              <a:t> support</a:t>
            </a:r>
          </a:p>
          <a:p>
            <a:r>
              <a:rPr lang="en-US" dirty="0" smtClean="0"/>
              <a:t>Pharmacological treatment of </a:t>
            </a:r>
            <a:r>
              <a:rPr lang="en-US" dirty="0" err="1" smtClean="0"/>
              <a:t>dyspnea</a:t>
            </a:r>
            <a:endParaRPr lang="en-US" dirty="0" smtClean="0"/>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case</a:t>
            </a:r>
            <a:endParaRPr lang="en-US" dirty="0"/>
          </a:p>
        </p:txBody>
      </p:sp>
      <p:sp>
        <p:nvSpPr>
          <p:cNvPr id="3" name="Content Placeholder 2"/>
          <p:cNvSpPr>
            <a:spLocks noGrp="1"/>
          </p:cNvSpPr>
          <p:nvPr>
            <p:ph idx="1"/>
          </p:nvPr>
        </p:nvSpPr>
        <p:spPr/>
        <p:txBody>
          <a:bodyPr>
            <a:normAutofit fontScale="92500"/>
          </a:bodyPr>
          <a:lstStyle/>
          <a:p>
            <a:r>
              <a:rPr lang="en-US" dirty="0" smtClean="0"/>
              <a:t>Goals of care are discussed with patient and family</a:t>
            </a:r>
          </a:p>
          <a:p>
            <a:r>
              <a:rPr lang="en-US" dirty="0" smtClean="0"/>
              <a:t>Patient is clear that she does not want further life prolonging </a:t>
            </a:r>
            <a:r>
              <a:rPr lang="en-US" dirty="0" smtClean="0"/>
              <a:t>treatment. She is willing to use HFNP for </a:t>
            </a:r>
            <a:r>
              <a:rPr lang="en-US" dirty="0" err="1" smtClean="0"/>
              <a:t>smptom</a:t>
            </a:r>
            <a:r>
              <a:rPr lang="en-US" dirty="0" smtClean="0"/>
              <a:t> control</a:t>
            </a:r>
          </a:p>
          <a:p>
            <a:r>
              <a:rPr lang="en-US" dirty="0" smtClean="0"/>
              <a:t>Patient’s </a:t>
            </a:r>
            <a:r>
              <a:rPr lang="en-US" dirty="0" smtClean="0"/>
              <a:t>symptom are controlled with HFNP and </a:t>
            </a:r>
            <a:r>
              <a:rPr lang="en-US" dirty="0" err="1" smtClean="0"/>
              <a:t>opioids</a:t>
            </a:r>
            <a:r>
              <a:rPr lang="en-US" dirty="0" smtClean="0"/>
              <a:t>. </a:t>
            </a:r>
            <a:endParaRPr lang="en-US" dirty="0" smtClean="0"/>
          </a:p>
          <a:p>
            <a:r>
              <a:rPr lang="en-US" dirty="0" err="1" smtClean="0"/>
              <a:t>O</a:t>
            </a:r>
            <a:r>
              <a:rPr lang="en-US" dirty="0" err="1" smtClean="0"/>
              <a:t>pioids</a:t>
            </a:r>
            <a:r>
              <a:rPr lang="en-US" dirty="0" smtClean="0"/>
              <a:t> </a:t>
            </a:r>
            <a:r>
              <a:rPr lang="en-US" dirty="0" smtClean="0"/>
              <a:t>and </a:t>
            </a:r>
            <a:r>
              <a:rPr lang="en-US" dirty="0" err="1" smtClean="0"/>
              <a:t>midazolam</a:t>
            </a:r>
            <a:r>
              <a:rPr lang="en-US" dirty="0" smtClean="0"/>
              <a:t> are titrated as </a:t>
            </a:r>
            <a:r>
              <a:rPr lang="en-US" dirty="0" smtClean="0"/>
              <a:t>O2 is weaned</a:t>
            </a:r>
          </a:p>
          <a:p>
            <a:r>
              <a:rPr lang="en-US" dirty="0" smtClean="0"/>
              <a:t>Patient passes away 2 days later on the palliative unit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t>Determine patient’s values/goals of care</a:t>
            </a:r>
          </a:p>
          <a:p>
            <a:r>
              <a:rPr lang="en-US" dirty="0" smtClean="0"/>
              <a:t>Investigate and treat underlying cause if appropriate</a:t>
            </a:r>
          </a:p>
          <a:p>
            <a:r>
              <a:rPr lang="en-US" dirty="0" smtClean="0"/>
              <a:t>Oxygen and NIPPV have a role in palliative care, but only use them if it</a:t>
            </a:r>
            <a:r>
              <a:rPr lang="en-US" dirty="0" smtClean="0"/>
              <a:t> </a:t>
            </a:r>
            <a:r>
              <a:rPr lang="en-US" dirty="0" smtClean="0"/>
              <a:t>can help</a:t>
            </a:r>
            <a:r>
              <a:rPr lang="en-US" dirty="0" smtClean="0"/>
              <a:t> </a:t>
            </a:r>
            <a:r>
              <a:rPr lang="en-US" dirty="0" smtClean="0"/>
              <a:t>to achieve the patient’s goals</a:t>
            </a:r>
          </a:p>
          <a:p>
            <a:r>
              <a:rPr lang="en-US" dirty="0" err="1" smtClean="0"/>
              <a:t>Opioids</a:t>
            </a:r>
            <a:r>
              <a:rPr lang="en-US" dirty="0" smtClean="0"/>
              <a:t> are main treatment for refractory </a:t>
            </a:r>
            <a:r>
              <a:rPr lang="en-US" dirty="0" err="1" smtClean="0"/>
              <a:t>dyspnea</a:t>
            </a:r>
            <a:r>
              <a:rPr lang="en-US" dirty="0" smtClean="0"/>
              <a:t> and will not hasten death when used appropriately</a:t>
            </a:r>
          </a:p>
          <a:p>
            <a:r>
              <a:rPr lang="en-US" dirty="0" smtClean="0"/>
              <a:t>Concept of total </a:t>
            </a:r>
            <a:r>
              <a:rPr lang="en-US" dirty="0" err="1" smtClean="0"/>
              <a:t>dyspnea</a:t>
            </a:r>
            <a:r>
              <a:rPr lang="en-US" dirty="0" smtClean="0"/>
              <a:t> – address other factors which may be contributing</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Question_mark_(black_on_white).png"/>
          <p:cNvPicPr>
            <a:picLocks noGrp="1" noChangeAspect="1"/>
          </p:cNvPicPr>
          <p:nvPr>
            <p:ph idx="1"/>
          </p:nvPr>
        </p:nvPicPr>
        <p:blipFill>
          <a:blip r:embed="rId3"/>
          <a:srcRect l="-66931" r="-66931"/>
          <a:stretch>
            <a:fillRect/>
          </a:stretch>
        </p:blipFill>
        <p:spPr>
          <a:xfrm>
            <a:off x="-235609" y="263323"/>
            <a:ext cx="9771956" cy="5277550"/>
          </a:xfr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“CTAS 1 to the </a:t>
            </a:r>
            <a:r>
              <a:rPr lang="en-US" dirty="0" err="1" smtClean="0"/>
              <a:t>resus</a:t>
            </a:r>
            <a:r>
              <a:rPr lang="en-US" dirty="0" smtClean="0"/>
              <a:t> room”</a:t>
            </a:r>
          </a:p>
          <a:p>
            <a:r>
              <a:rPr lang="en-US" dirty="0" smtClean="0"/>
              <a:t>mid 70s female in acute respiratory distress</a:t>
            </a:r>
          </a:p>
          <a:p>
            <a:r>
              <a:rPr lang="en-US" dirty="0" smtClean="0"/>
              <a:t>Has been placed on high flow O2 by facemask by EHS but despite this still only has O2 </a:t>
            </a:r>
            <a:r>
              <a:rPr lang="en-US" dirty="0" err="1" smtClean="0"/>
              <a:t>sats</a:t>
            </a:r>
            <a:r>
              <a:rPr lang="en-US" dirty="0" smtClean="0"/>
              <a:t> of 85% and significant WOB</a:t>
            </a:r>
          </a:p>
          <a:p>
            <a:r>
              <a:rPr lang="en-US" dirty="0" err="1" smtClean="0"/>
              <a:t>Hx</a:t>
            </a:r>
            <a:r>
              <a:rPr lang="en-US" dirty="0" smtClean="0"/>
              <a:t> of severe COPD, on home O2 and max medical therapy. Frequent hospitalizations in past 3 months and steadily declining, now fully bed bound at home due to symptoms</a:t>
            </a:r>
          </a:p>
          <a:p>
            <a:r>
              <a:rPr lang="en-US" dirty="0" smtClean="0"/>
              <a:t>What do you do next?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dyspnea</a:t>
            </a:r>
            <a:r>
              <a:rPr lang="en-US" dirty="0" smtClean="0"/>
              <a:t>?</a:t>
            </a:r>
            <a:endParaRPr lang="en-US" dirty="0"/>
          </a:p>
        </p:txBody>
      </p:sp>
      <p:pic>
        <p:nvPicPr>
          <p:cNvPr id="4" name="Content Placeholder 3" descr="animals-doctors-vets-surgeon-gills-shortness_of_breath-mlyn1148_low.jpg"/>
          <p:cNvPicPr>
            <a:picLocks noGrp="1" noChangeAspect="1"/>
          </p:cNvPicPr>
          <p:nvPr>
            <p:ph idx="1"/>
          </p:nvPr>
        </p:nvPicPr>
        <p:blipFill>
          <a:blip r:embed="rId3"/>
          <a:srcRect l="-42349" r="-42349"/>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“I feel like I am suffocating.”</a:t>
            </a:r>
          </a:p>
          <a:p>
            <a:r>
              <a:rPr lang="en-CA" dirty="0" smtClean="0"/>
              <a:t>“I am afraid and feel like I am drowning.”</a:t>
            </a:r>
          </a:p>
          <a:p>
            <a:r>
              <a:rPr lang="en-CA" dirty="0" smtClean="0"/>
              <a:t>“I have a tightness in the chest”</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a:t>
            </a:r>
            <a:r>
              <a:rPr lang="en-US" dirty="0" smtClean="0"/>
              <a:t> </a:t>
            </a:r>
            <a:r>
              <a:rPr lang="en-US" dirty="0" err="1" smtClean="0"/>
              <a:t>d</a:t>
            </a:r>
            <a:r>
              <a:rPr lang="en-US" dirty="0" err="1" smtClean="0"/>
              <a:t>yspnea</a:t>
            </a:r>
            <a:endParaRPr lang="en-US" dirty="0"/>
          </a:p>
        </p:txBody>
      </p:sp>
      <p:pic>
        <p:nvPicPr>
          <p:cNvPr id="4" name="Content Placeholder 3" descr="total dyspnea.tiff"/>
          <p:cNvPicPr>
            <a:picLocks noGrp="1" noChangeAspect="1"/>
          </p:cNvPicPr>
          <p:nvPr>
            <p:ph idx="1"/>
          </p:nvPr>
        </p:nvPicPr>
        <p:blipFill>
          <a:blip r:embed="rId3"/>
          <a:srcRect l="-14014" r="-14014"/>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elf assessment question cartoon.jpg"/>
          <p:cNvPicPr>
            <a:picLocks noGrp="1" noChangeAspect="1"/>
          </p:cNvPicPr>
          <p:nvPr>
            <p:ph idx="1"/>
          </p:nvPr>
        </p:nvPicPr>
        <p:blipFill>
          <a:blip r:embed="rId3"/>
          <a:srcRect t="-10008" b="-10008"/>
          <a:stretch>
            <a:fillRect/>
          </a:stretch>
        </p:blipFill>
        <p:spPr>
          <a:xfrm>
            <a:off x="276320" y="1772794"/>
            <a:ext cx="8867680" cy="4789177"/>
          </a:xfrm>
        </p:spPr>
      </p:pic>
      <p:sp>
        <p:nvSpPr>
          <p:cNvPr id="5" name="Title 1"/>
          <p:cNvSpPr>
            <a:spLocks noGrp="1"/>
          </p:cNvSpPr>
          <p:nvPr>
            <p:ph type="title"/>
          </p:nvPr>
        </p:nvSpPr>
        <p:spPr>
          <a:xfrm>
            <a:off x="549275" y="107576"/>
            <a:ext cx="8042276" cy="1336956"/>
          </a:xfrm>
        </p:spPr>
        <p:txBody>
          <a:bodyPr/>
          <a:lstStyle/>
          <a:p>
            <a:r>
              <a:rPr lang="en-US" dirty="0" smtClean="0"/>
              <a:t>Assessment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5279"/>
            <a:ext cx="8229600" cy="4681632"/>
          </a:xfrm>
        </p:spPr>
        <p:txBody>
          <a:bodyPr/>
          <a:lstStyle/>
          <a:p>
            <a:r>
              <a:rPr lang="en-US" dirty="0" smtClean="0"/>
              <a:t>Cancer pts: lung, GI (esophagus), Breast, ENT, lung </a:t>
            </a:r>
            <a:r>
              <a:rPr lang="en-US" dirty="0" err="1" smtClean="0"/>
              <a:t>mets</a:t>
            </a:r>
            <a:r>
              <a:rPr lang="en-US" dirty="0" smtClean="0"/>
              <a:t> most common to have </a:t>
            </a:r>
            <a:r>
              <a:rPr lang="en-US" dirty="0" err="1" smtClean="0"/>
              <a:t>dyspnea</a:t>
            </a:r>
            <a:endParaRPr lang="en-US" dirty="0" smtClean="0"/>
          </a:p>
          <a:p>
            <a:r>
              <a:rPr lang="en-US" dirty="0" smtClean="0"/>
              <a:t>CHF: 65% will have some </a:t>
            </a:r>
            <a:r>
              <a:rPr lang="en-US" dirty="0" err="1" smtClean="0"/>
              <a:t>dyspnea</a:t>
            </a:r>
            <a:endParaRPr lang="en-US" dirty="0" smtClean="0"/>
          </a:p>
          <a:p>
            <a:r>
              <a:rPr lang="en-US" dirty="0" smtClean="0"/>
              <a:t>COPD: 90% will have some </a:t>
            </a:r>
            <a:r>
              <a:rPr lang="en-US" dirty="0" err="1" smtClean="0"/>
              <a:t>dyspnea</a:t>
            </a:r>
            <a:endParaRPr lang="en-US" dirty="0" smtClean="0"/>
          </a:p>
          <a:p>
            <a:r>
              <a:rPr lang="en-US" dirty="0" smtClean="0"/>
              <a:t>Pulmonary Fibrosis</a:t>
            </a:r>
          </a:p>
          <a:p>
            <a:r>
              <a:rPr lang="en-US" dirty="0" smtClean="0"/>
              <a:t>Motor diseases: ALS, MS</a:t>
            </a:r>
          </a:p>
          <a:p>
            <a:r>
              <a:rPr lang="en-US" dirty="0" smtClean="0"/>
              <a:t>Any patient with a life-threatening illness</a:t>
            </a:r>
            <a:endParaRPr lang="en-US" dirty="0"/>
          </a:p>
        </p:txBody>
      </p:sp>
      <p:sp>
        <p:nvSpPr>
          <p:cNvPr id="4" name="Title 1"/>
          <p:cNvSpPr>
            <a:spLocks noGrp="1"/>
          </p:cNvSpPr>
          <p:nvPr>
            <p:ph type="title"/>
          </p:nvPr>
        </p:nvSpPr>
        <p:spPr>
          <a:xfrm>
            <a:off x="549275" y="0"/>
            <a:ext cx="8042276" cy="1109566"/>
          </a:xfrm>
        </p:spPr>
        <p:txBody>
          <a:bodyPr/>
          <a:lstStyle/>
          <a:p>
            <a:r>
              <a:rPr lang="en-US" dirty="0" smtClean="0"/>
              <a:t>Who gets </a:t>
            </a:r>
            <a:r>
              <a:rPr lang="en-US" dirty="0" err="1" smtClean="0"/>
              <a:t>dyspnea</a:t>
            </a:r>
            <a:r>
              <a:rPr lang="en-US"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7824</TotalTime>
  <Words>3126</Words>
  <Application>Microsoft Macintosh PowerPoint</Application>
  <PresentationFormat>On-screen Show (4:3)</PresentationFormat>
  <Paragraphs>186</Paragraphs>
  <Slides>32</Slides>
  <Notes>28</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Breeze</vt:lpstr>
      <vt:lpstr>Breathlessness in the ED </vt:lpstr>
      <vt:lpstr>Disclosures</vt:lpstr>
      <vt:lpstr>Objectives</vt:lpstr>
      <vt:lpstr>Case</vt:lpstr>
      <vt:lpstr>What is dyspnea?</vt:lpstr>
      <vt:lpstr>Slide 6</vt:lpstr>
      <vt:lpstr>Total dyspnea</vt:lpstr>
      <vt:lpstr>Assessment</vt:lpstr>
      <vt:lpstr>Who gets dyspnea?</vt:lpstr>
      <vt:lpstr>Slide 10</vt:lpstr>
      <vt:lpstr>When to think of palliative care?</vt:lpstr>
      <vt:lpstr>Slide 12</vt:lpstr>
      <vt:lpstr>Goals of Care</vt:lpstr>
      <vt:lpstr>Slide 14</vt:lpstr>
      <vt:lpstr>Non-pharmacologic options</vt:lpstr>
      <vt:lpstr>Surgical options</vt:lpstr>
      <vt:lpstr>Slide 17</vt:lpstr>
      <vt:lpstr>Slide 18</vt:lpstr>
      <vt:lpstr>Slide 19</vt:lpstr>
      <vt:lpstr>Slide 20</vt:lpstr>
      <vt:lpstr>Home O2 criteria </vt:lpstr>
      <vt:lpstr>High Flow Nasal Prongs</vt:lpstr>
      <vt:lpstr>NIVPP</vt:lpstr>
      <vt:lpstr>Slide 24</vt:lpstr>
      <vt:lpstr>Slide 25</vt:lpstr>
      <vt:lpstr>Situations to consider HFNP/BiPAP</vt:lpstr>
      <vt:lpstr>Slide 27</vt:lpstr>
      <vt:lpstr>Slide 28</vt:lpstr>
      <vt:lpstr>Slide 29</vt:lpstr>
      <vt:lpstr>Back to our case</vt:lpstr>
      <vt:lpstr>Summary</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Breathlessness in the ED </dc:title>
  <dc:creator>Gabriel Piper</dc:creator>
  <cp:lastModifiedBy>Gabriel Piper</cp:lastModifiedBy>
  <cp:revision>12</cp:revision>
  <dcterms:created xsi:type="dcterms:W3CDTF">2016-06-29T04:44:20Z</dcterms:created>
  <dcterms:modified xsi:type="dcterms:W3CDTF">2016-07-01T04:32:39Z</dcterms:modified>
</cp:coreProperties>
</file>