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279" r:id="rId3"/>
    <p:sldId id="274" r:id="rId4"/>
    <p:sldId id="316" r:id="rId5"/>
    <p:sldId id="257" r:id="rId6"/>
    <p:sldId id="372" r:id="rId7"/>
    <p:sldId id="374" r:id="rId8"/>
    <p:sldId id="295" r:id="rId9"/>
    <p:sldId id="260" r:id="rId10"/>
    <p:sldId id="325" r:id="rId11"/>
    <p:sldId id="265" r:id="rId12"/>
    <p:sldId id="261" r:id="rId13"/>
    <p:sldId id="280" r:id="rId14"/>
    <p:sldId id="292" r:id="rId15"/>
    <p:sldId id="262" r:id="rId16"/>
    <p:sldId id="321" r:id="rId17"/>
    <p:sldId id="273" r:id="rId18"/>
    <p:sldId id="263" r:id="rId19"/>
    <p:sldId id="264" r:id="rId20"/>
    <p:sldId id="270" r:id="rId21"/>
    <p:sldId id="277" r:id="rId22"/>
    <p:sldId id="304" r:id="rId23"/>
    <p:sldId id="305" r:id="rId24"/>
    <p:sldId id="376" r:id="rId25"/>
    <p:sldId id="287" r:id="rId26"/>
    <p:sldId id="281" r:id="rId27"/>
    <p:sldId id="334" r:id="rId28"/>
    <p:sldId id="335" r:id="rId29"/>
    <p:sldId id="336" r:id="rId30"/>
    <p:sldId id="282" r:id="rId31"/>
    <p:sldId id="337" r:id="rId32"/>
    <p:sldId id="358" r:id="rId33"/>
    <p:sldId id="359" r:id="rId34"/>
    <p:sldId id="364" r:id="rId35"/>
    <p:sldId id="322" r:id="rId36"/>
    <p:sldId id="323" r:id="rId37"/>
    <p:sldId id="366" r:id="rId38"/>
    <p:sldId id="367" r:id="rId39"/>
    <p:sldId id="368" r:id="rId40"/>
    <p:sldId id="369" r:id="rId41"/>
    <p:sldId id="326" r:id="rId42"/>
    <p:sldId id="327" r:id="rId43"/>
    <p:sldId id="353" r:id="rId44"/>
    <p:sldId id="303"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67" autoAdjust="0"/>
    <p:restoredTop sz="83876" autoAdjust="0"/>
  </p:normalViewPr>
  <p:slideViewPr>
    <p:cSldViewPr snapToGrid="0" snapToObjects="1">
      <p:cViewPr varScale="1">
        <p:scale>
          <a:sx n="95" d="100"/>
          <a:sy n="95" d="100"/>
        </p:scale>
        <p:origin x="-1976" y="-112"/>
      </p:cViewPr>
      <p:guideLst>
        <p:guide orient="horz" pos="2160"/>
        <p:guide pos="2880"/>
      </p:guideLst>
    </p:cSldViewPr>
  </p:slideViewPr>
  <p:outlineViewPr>
    <p:cViewPr>
      <p:scale>
        <a:sx n="33" d="100"/>
        <a:sy n="33" d="100"/>
      </p:scale>
      <p:origin x="0" y="3568"/>
    </p:cViewPr>
  </p:outlineViewPr>
  <p:notesTextViewPr>
    <p:cViewPr>
      <p:scale>
        <a:sx n="100" d="100"/>
        <a:sy n="100" d="100"/>
      </p:scale>
      <p:origin x="0" y="0"/>
    </p:cViewPr>
  </p:notesTextViewPr>
  <p:sorterViewPr>
    <p:cViewPr>
      <p:scale>
        <a:sx n="37" d="100"/>
        <a:sy n="37"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D51123-9216-D745-A86A-EBE61D7A880E}" type="datetimeFigureOut">
              <a:rPr lang="en-US" smtClean="0"/>
              <a:t>16-07-25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E279EA-4FA5-3F4E-8515-39C3C70943D6}" type="slidenum">
              <a:rPr lang="en-US" smtClean="0"/>
              <a:t>‹#›</a:t>
            </a:fld>
            <a:endParaRPr lang="en-US"/>
          </a:p>
        </p:txBody>
      </p:sp>
    </p:spTree>
    <p:extLst>
      <p:ext uri="{BB962C8B-B14F-4D97-AF65-F5344CB8AC3E}">
        <p14:creationId xmlns:p14="http://schemas.microsoft.com/office/powerpoint/2010/main" val="33851500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(13-01-22 22:12) -----</a:t>
            </a:r>
          </a:p>
          <a:p>
            <a:r>
              <a:rPr lang="en-US"/>
              <a:t>highlights how much it can impact QoL</a:t>
            </a:r>
          </a:p>
        </p:txBody>
      </p:sp>
      <p:sp>
        <p:nvSpPr>
          <p:cNvPr id="4" name="Slide Number Placeholder 3"/>
          <p:cNvSpPr>
            <a:spLocks noGrp="1"/>
          </p:cNvSpPr>
          <p:nvPr>
            <p:ph type="sldNum" sz="quarter" idx="10"/>
          </p:nvPr>
        </p:nvSpPr>
        <p:spPr/>
        <p:txBody>
          <a:bodyPr/>
          <a:lstStyle/>
          <a:p>
            <a:fld id="{83E279EA-4FA5-3F4E-8515-39C3C70943D6}" type="slidenum">
              <a:rPr lang="en-US" smtClean="0"/>
              <a:t>9</a:t>
            </a:fld>
            <a:endParaRPr lang="en-US"/>
          </a:p>
        </p:txBody>
      </p:sp>
    </p:spTree>
    <p:extLst>
      <p:ext uri="{BB962C8B-B14F-4D97-AF65-F5344CB8AC3E}">
        <p14:creationId xmlns:p14="http://schemas.microsoft.com/office/powerpoint/2010/main" val="4243387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Interpretation: The incidence of heart failure decreased substantially during the study period. Nevertheless, the prognosis for patients with heart failure remains poor and is associated with high mortality. 1997 - 2008</a:t>
            </a:r>
            <a:endParaRPr lang="en-US" dirty="0"/>
          </a:p>
        </p:txBody>
      </p:sp>
      <p:sp>
        <p:nvSpPr>
          <p:cNvPr id="4" name="Slide Number Placeholder 3"/>
          <p:cNvSpPr>
            <a:spLocks noGrp="1"/>
          </p:cNvSpPr>
          <p:nvPr>
            <p:ph type="sldNum" sz="quarter" idx="10"/>
          </p:nvPr>
        </p:nvSpPr>
        <p:spPr/>
        <p:txBody>
          <a:bodyPr/>
          <a:lstStyle/>
          <a:p>
            <a:fld id="{83E279EA-4FA5-3F4E-8515-39C3C70943D6}" type="slidenum">
              <a:rPr lang="en-US" smtClean="0"/>
              <a:t>10</a:t>
            </a:fld>
            <a:endParaRPr lang="en-US"/>
          </a:p>
        </p:txBody>
      </p:sp>
    </p:spTree>
    <p:extLst>
      <p:ext uri="{BB962C8B-B14F-4D97-AF65-F5344CB8AC3E}">
        <p14:creationId xmlns:p14="http://schemas.microsoft.com/office/powerpoint/2010/main" val="3208238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diseases cancer</a:t>
            </a:r>
            <a:r>
              <a:rPr lang="en-US" baseline="0" dirty="0" smtClean="0"/>
              <a:t> AIDS HD COPD RF have similar symptoms</a:t>
            </a:r>
          </a:p>
          <a:p>
            <a:endParaRPr lang="en-US" dirty="0"/>
          </a:p>
        </p:txBody>
      </p:sp>
      <p:sp>
        <p:nvSpPr>
          <p:cNvPr id="4" name="Slide Number Placeholder 3"/>
          <p:cNvSpPr>
            <a:spLocks noGrp="1"/>
          </p:cNvSpPr>
          <p:nvPr>
            <p:ph type="sldNum" sz="quarter" idx="10"/>
          </p:nvPr>
        </p:nvSpPr>
        <p:spPr/>
        <p:txBody>
          <a:bodyPr/>
          <a:lstStyle/>
          <a:p>
            <a:fld id="{83E279EA-4FA5-3F4E-8515-39C3C70943D6}" type="slidenum">
              <a:rPr lang="en-US" smtClean="0"/>
              <a:t>15</a:t>
            </a:fld>
            <a:endParaRPr lang="en-US"/>
          </a:p>
        </p:txBody>
      </p:sp>
    </p:spTree>
    <p:extLst>
      <p:ext uri="{BB962C8B-B14F-4D97-AF65-F5344CB8AC3E}">
        <p14:creationId xmlns:p14="http://schemas.microsoft.com/office/powerpoint/2010/main" val="122828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(13-01-21 21:34) -----</a:t>
            </a:r>
          </a:p>
          <a:p>
            <a:r>
              <a:rPr lang="en-US"/>
              <a:t>with organ failure PCU can be involved in multiple places, not just phase 5</a:t>
            </a:r>
          </a:p>
          <a:p>
            <a:endParaRPr lang="en-US"/>
          </a:p>
        </p:txBody>
      </p:sp>
      <p:sp>
        <p:nvSpPr>
          <p:cNvPr id="4" name="Slide Number Placeholder 3"/>
          <p:cNvSpPr>
            <a:spLocks noGrp="1"/>
          </p:cNvSpPr>
          <p:nvPr>
            <p:ph type="sldNum" sz="quarter" idx="10"/>
          </p:nvPr>
        </p:nvSpPr>
        <p:spPr/>
        <p:txBody>
          <a:bodyPr/>
          <a:lstStyle/>
          <a:p>
            <a:fld id="{83E279EA-4FA5-3F4E-8515-39C3C70943D6}" type="slidenum">
              <a:rPr lang="en-US" smtClean="0"/>
              <a:t>19</a:t>
            </a:fld>
            <a:endParaRPr lang="en-US"/>
          </a:p>
        </p:txBody>
      </p:sp>
    </p:spTree>
    <p:extLst>
      <p:ext uri="{BB962C8B-B14F-4D97-AF65-F5344CB8AC3E}">
        <p14:creationId xmlns:p14="http://schemas.microsoft.com/office/powerpoint/2010/main" val="1536326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FACT – L : Functional assessment of caner</a:t>
            </a:r>
            <a:r>
              <a:rPr lang="en-US" baseline="0" dirty="0" smtClean="0"/>
              <a:t> therapy</a:t>
            </a:r>
            <a:endParaRPr lang="en-US" dirty="0"/>
          </a:p>
        </p:txBody>
      </p:sp>
      <p:sp>
        <p:nvSpPr>
          <p:cNvPr id="4" name="Slide Number Placeholder 3"/>
          <p:cNvSpPr>
            <a:spLocks noGrp="1"/>
          </p:cNvSpPr>
          <p:nvPr>
            <p:ph type="sldNum" sz="quarter" idx="10"/>
          </p:nvPr>
        </p:nvSpPr>
        <p:spPr/>
        <p:txBody>
          <a:bodyPr/>
          <a:lstStyle/>
          <a:p>
            <a:fld id="{83E279EA-4FA5-3F4E-8515-39C3C70943D6}" type="slidenum">
              <a:rPr lang="en-US" smtClean="0"/>
              <a:t>27</a:t>
            </a:fld>
            <a:endParaRPr lang="en-US"/>
          </a:p>
        </p:txBody>
      </p:sp>
    </p:spTree>
    <p:extLst>
      <p:ext uri="{BB962C8B-B14F-4D97-AF65-F5344CB8AC3E}">
        <p14:creationId xmlns:p14="http://schemas.microsoft.com/office/powerpoint/2010/main" val="536802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Facit</a:t>
            </a:r>
            <a:r>
              <a:rPr lang="en-US" dirty="0" smtClean="0"/>
              <a:t> – functional</a:t>
            </a:r>
            <a:r>
              <a:rPr lang="en-US" baseline="0" dirty="0" smtClean="0"/>
              <a:t> </a:t>
            </a:r>
            <a:r>
              <a:rPr lang="en-US" baseline="0" dirty="0" err="1" smtClean="0"/>
              <a:t>assesment</a:t>
            </a:r>
            <a:r>
              <a:rPr lang="en-US" baseline="0" dirty="0" smtClean="0"/>
              <a:t> of chronic illness therapy</a:t>
            </a:r>
          </a:p>
          <a:p>
            <a:endParaRPr lang="en-US" dirty="0"/>
          </a:p>
        </p:txBody>
      </p:sp>
      <p:sp>
        <p:nvSpPr>
          <p:cNvPr id="4" name="Slide Number Placeholder 3"/>
          <p:cNvSpPr>
            <a:spLocks noGrp="1"/>
          </p:cNvSpPr>
          <p:nvPr>
            <p:ph type="sldNum" sz="quarter" idx="10"/>
          </p:nvPr>
        </p:nvSpPr>
        <p:spPr/>
        <p:txBody>
          <a:bodyPr/>
          <a:lstStyle/>
          <a:p>
            <a:fld id="{83E279EA-4FA5-3F4E-8515-39C3C70943D6}" type="slidenum">
              <a:rPr lang="en-US" smtClean="0"/>
              <a:t>30</a:t>
            </a:fld>
            <a:endParaRPr lang="en-US"/>
          </a:p>
        </p:txBody>
      </p:sp>
    </p:spTree>
    <p:extLst>
      <p:ext uri="{BB962C8B-B14F-4D97-AF65-F5344CB8AC3E}">
        <p14:creationId xmlns:p14="http://schemas.microsoft.com/office/powerpoint/2010/main" val="818027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last weeks of life:</a:t>
            </a:r>
            <a:r>
              <a:rPr lang="en-US" baseline="0" dirty="0" smtClean="0"/>
              <a:t> 20% rec shocks</a:t>
            </a:r>
          </a:p>
          <a:p>
            <a:r>
              <a:rPr lang="en-US" baseline="0" dirty="0" smtClean="0"/>
              <a:t>Shocks are painful, decrease </a:t>
            </a:r>
            <a:r>
              <a:rPr lang="en-US" baseline="0" dirty="0" err="1" smtClean="0"/>
              <a:t>QoL</a:t>
            </a:r>
            <a:r>
              <a:rPr lang="en-US" baseline="0" dirty="0" smtClean="0"/>
              <a:t>, greatly contribute to distress of of patients and families.</a:t>
            </a:r>
            <a:endParaRPr lang="en-US" dirty="0"/>
          </a:p>
        </p:txBody>
      </p:sp>
      <p:sp>
        <p:nvSpPr>
          <p:cNvPr id="4" name="Slide Number Placeholder 3"/>
          <p:cNvSpPr>
            <a:spLocks noGrp="1"/>
          </p:cNvSpPr>
          <p:nvPr>
            <p:ph type="sldNum" sz="quarter" idx="10"/>
          </p:nvPr>
        </p:nvSpPr>
        <p:spPr/>
        <p:txBody>
          <a:bodyPr/>
          <a:lstStyle/>
          <a:p>
            <a:fld id="{83E279EA-4FA5-3F4E-8515-39C3C70943D6}" type="slidenum">
              <a:rPr lang="en-US" smtClean="0"/>
              <a:t>40</a:t>
            </a:fld>
            <a:endParaRPr lang="en-US"/>
          </a:p>
        </p:txBody>
      </p:sp>
    </p:spTree>
    <p:extLst>
      <p:ext uri="{BB962C8B-B14F-4D97-AF65-F5344CB8AC3E}">
        <p14:creationId xmlns:p14="http://schemas.microsoft.com/office/powerpoint/2010/main" val="225762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Helvetica"/>
                <a:ea typeface="+mj-ea"/>
                <a:cs typeface="+mj-cs"/>
              </a:defRPr>
            </a:lvl1pPr>
          </a:lstStyle>
          <a:p>
            <a:r>
              <a:rPr lang="en-US" dirty="0" smtClean="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Helvetica"/>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16-07-25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Helvetica"/>
                <a:ea typeface="+mj-ea"/>
                <a:cs typeface="+mj-cs"/>
              </a:defRPr>
            </a:lvl1pPr>
          </a:lstStyle>
          <a:p>
            <a:r>
              <a:rPr lang="en-US" dirty="0" smtClean="0"/>
              <a:t>Click to edit Master title style</a:t>
            </a:r>
            <a:endParaRPr dirty="0"/>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Helvetica"/>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Helvetica"/>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dirty="0"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16-07-25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Helvetica"/>
                <a:ea typeface="+mj-ea"/>
                <a:cs typeface="+mj-cs"/>
              </a:defRPr>
            </a:lvl1pPr>
          </a:lstStyle>
          <a:p>
            <a:r>
              <a:rPr lang="en-US" dirty="0" smtClean="0"/>
              <a:t>Click to edit Master title style</a:t>
            </a:r>
            <a:endParaRPr dirty="0"/>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Helvetica"/>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Helvetica"/>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dirty="0"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16-07-25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Helvetica"/>
                <a:ea typeface="+mj-ea"/>
                <a:cs typeface="+mj-cs"/>
              </a:defRPr>
            </a:lvl1pPr>
          </a:lstStyle>
          <a:p>
            <a:r>
              <a:rPr lang="en-US" dirty="0" smtClean="0"/>
              <a:t>Click to edit Master title style</a:t>
            </a:r>
            <a:endParaRPr dirty="0"/>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Helvetica"/>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Helvetica"/>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dirty="0"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16-07-25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Helvetica"/>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Helvetica"/>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Helvetica"/>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Helvetica"/>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Helvetica"/>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16-07-25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16-07-25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16-07-25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16-07-25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Helvetica"/>
                <a:ea typeface="+mj-ea"/>
                <a:cs typeface="+mj-cs"/>
              </a:defRPr>
            </a:lvl1pPr>
          </a:lstStyle>
          <a:p>
            <a:r>
              <a:rPr lang="en-US" dirty="0" smtClean="0"/>
              <a:t>Click to edit Master title style</a:t>
            </a:r>
            <a:endParaRPr dirty="0"/>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Helvetica"/>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651A0C47-018D-4460-B945-BFF7981B6CA6}" type="datetimeFigureOut">
              <a:rPr lang="en-US" smtClean="0"/>
              <a:t>16-07-25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US" smtClean="0"/>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51A0C47-018D-4460-B945-BFF7981B6CA6}" type="datetimeFigureOut">
              <a:rPr lang="en-US" smtClean="0"/>
              <a:t>16-07-25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651A0C47-018D-4460-B945-BFF7981B6CA6}" type="datetimeFigureOut">
              <a:rPr lang="en-US" smtClean="0"/>
              <a:t>16-07-25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1F5A0A-F6FC-4FFD-9B49-0DA8697211D9}" type="slidenum">
              <a:rPr lang="en-US" smtClean="0"/>
              <a:t>‹#›</a:t>
            </a:fld>
            <a:endParaRPr lang="en-US"/>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51A0C47-018D-4460-B945-BFF7981B6CA6}" type="datetimeFigureOut">
              <a:rPr lang="en-US" smtClean="0"/>
              <a:t>16-07-25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A0C47-018D-4460-B945-BFF7981B6CA6}" type="datetimeFigureOut">
              <a:rPr lang="en-US" smtClean="0"/>
              <a:t>16-07-25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16-07-25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dirty="0" smtClean="0"/>
              <a:t>Click to edit Master title style</a:t>
            </a:r>
            <a:endParaRPr dirty="0"/>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latin typeface="Helvetica"/>
              </a:defRPr>
            </a:lvl1pPr>
          </a:lstStyle>
          <a:p>
            <a:fld id="{651A0C47-018D-4460-B945-BFF7981B6CA6}" type="datetimeFigureOut">
              <a:rPr lang="en-US" smtClean="0"/>
              <a:pPr/>
              <a:t>16-07-25</a:t>
            </a:fld>
            <a:endParaRPr lang="en-US" dirty="0"/>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latin typeface="Helvetica"/>
              </a:defRPr>
            </a:lvl1pPr>
          </a:lstStyle>
          <a:p>
            <a:endParaRPr lang="en-US" dirty="0"/>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latin typeface="Helvetica"/>
              </a:defRPr>
            </a:lvl1pPr>
          </a:lstStyle>
          <a:p>
            <a:fld id="{9C1F5A0A-F6FC-4FFD-9B49-0DA8697211D9}"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Helvetica"/>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Helvetica"/>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Helvetica"/>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Helvetica"/>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Helvetica"/>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Helvetica"/>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77270"/>
            <a:ext cx="7772400" cy="753052"/>
          </a:xfrm>
        </p:spPr>
        <p:txBody>
          <a:bodyPr/>
          <a:lstStyle/>
          <a:p>
            <a:r>
              <a:rPr lang="en-US" sz="6000" dirty="0" smtClean="0">
                <a:solidFill>
                  <a:schemeClr val="tx1">
                    <a:lumMod val="95000"/>
                  </a:schemeClr>
                </a:solidFill>
              </a:rPr>
              <a:t>Heart Failure Supportive Care in 2016</a:t>
            </a:r>
            <a:br>
              <a:rPr lang="en-US" sz="6000" dirty="0" smtClean="0">
                <a:solidFill>
                  <a:schemeClr val="tx1">
                    <a:lumMod val="95000"/>
                  </a:schemeClr>
                </a:solidFill>
              </a:rPr>
            </a:br>
            <a:endParaRPr lang="en-US" sz="6000" dirty="0">
              <a:solidFill>
                <a:schemeClr val="tx1">
                  <a:lumMod val="95000"/>
                </a:schemeClr>
              </a:solidFill>
            </a:endParaRPr>
          </a:p>
        </p:txBody>
      </p:sp>
      <p:sp>
        <p:nvSpPr>
          <p:cNvPr id="3" name="Subtitle 2"/>
          <p:cNvSpPr>
            <a:spLocks noGrp="1"/>
          </p:cNvSpPr>
          <p:nvPr>
            <p:ph type="subTitle" idx="1"/>
          </p:nvPr>
        </p:nvSpPr>
        <p:spPr>
          <a:xfrm>
            <a:off x="289902" y="4089663"/>
            <a:ext cx="8738482" cy="3587897"/>
          </a:xfrm>
        </p:spPr>
        <p:txBody>
          <a:bodyPr>
            <a:normAutofit/>
          </a:bodyPr>
          <a:lstStyle/>
          <a:p>
            <a:endParaRPr lang="en-US" dirty="0"/>
          </a:p>
          <a:p>
            <a:r>
              <a:rPr lang="en-US" sz="3500" dirty="0" smtClean="0">
                <a:solidFill>
                  <a:schemeClr val="accent1">
                    <a:lumMod val="60000"/>
                    <a:lumOff val="40000"/>
                  </a:schemeClr>
                </a:solidFill>
              </a:rPr>
              <a:t>GIL KIMEL </a:t>
            </a:r>
            <a:r>
              <a:rPr lang="en-US" sz="2800" dirty="0" smtClean="0">
                <a:solidFill>
                  <a:schemeClr val="accent1">
                    <a:lumMod val="60000"/>
                    <a:lumOff val="40000"/>
                  </a:schemeClr>
                </a:solidFill>
              </a:rPr>
              <a:t>MD, MSC, FRCPC</a:t>
            </a:r>
          </a:p>
          <a:p>
            <a:r>
              <a:rPr lang="en-US" sz="3000" dirty="0" smtClean="0">
                <a:solidFill>
                  <a:schemeClr val="accent1">
                    <a:lumMod val="60000"/>
                    <a:lumOff val="40000"/>
                  </a:schemeClr>
                </a:solidFill>
              </a:rPr>
              <a:t>Dept. of Medicine</a:t>
            </a:r>
          </a:p>
          <a:p>
            <a:r>
              <a:rPr lang="en-US" sz="3000" dirty="0" smtClean="0">
                <a:solidFill>
                  <a:schemeClr val="accent1">
                    <a:lumMod val="60000"/>
                    <a:lumOff val="40000"/>
                  </a:schemeClr>
                </a:solidFill>
              </a:rPr>
              <a:t>Division of Palliative Care</a:t>
            </a:r>
          </a:p>
        </p:txBody>
      </p:sp>
      <p:pic>
        <p:nvPicPr>
          <p:cNvPr id="4" name="Picture 3" descr="PHC_SPH_logo_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80" y="98277"/>
            <a:ext cx="4061002" cy="740061"/>
          </a:xfrm>
          <a:prstGeom prst="rect">
            <a:avLst/>
          </a:prstGeom>
        </p:spPr>
      </p:pic>
      <p:pic>
        <p:nvPicPr>
          <p:cNvPr id="5" name="Picture 4" descr="UBC_Logo - eld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9309" y="4998550"/>
            <a:ext cx="1277602" cy="1740222"/>
          </a:xfrm>
          <a:prstGeom prst="rect">
            <a:avLst/>
          </a:prstGeom>
        </p:spPr>
      </p:pic>
    </p:spTree>
    <p:extLst>
      <p:ext uri="{BB962C8B-B14F-4D97-AF65-F5344CB8AC3E}">
        <p14:creationId xmlns:p14="http://schemas.microsoft.com/office/powerpoint/2010/main" val="42478848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Heart </a:t>
            </a:r>
            <a:r>
              <a:rPr lang="en-US" dirty="0" smtClean="0"/>
              <a:t>Failure</a:t>
            </a:r>
            <a:endParaRPr lang="en-US" dirty="0"/>
          </a:p>
        </p:txBody>
      </p:sp>
      <p:sp>
        <p:nvSpPr>
          <p:cNvPr id="3" name="Content Placeholder 2"/>
          <p:cNvSpPr>
            <a:spLocks noGrp="1"/>
          </p:cNvSpPr>
          <p:nvPr>
            <p:ph idx="1"/>
          </p:nvPr>
        </p:nvSpPr>
        <p:spPr>
          <a:xfrm>
            <a:off x="685800" y="1869140"/>
            <a:ext cx="7770813" cy="4442817"/>
          </a:xfrm>
        </p:spPr>
        <p:txBody>
          <a:bodyPr>
            <a:normAutofit lnSpcReduction="10000"/>
          </a:bodyPr>
          <a:lstStyle/>
          <a:p>
            <a:r>
              <a:rPr lang="en-US" sz="2400" dirty="0"/>
              <a:t>Only cardiac syndrome rising in prevalence</a:t>
            </a:r>
          </a:p>
          <a:p>
            <a:r>
              <a:rPr lang="en-US" sz="2400" dirty="0"/>
              <a:t>Survival rate for HF ≈ Malignancy : </a:t>
            </a:r>
          </a:p>
          <a:p>
            <a:pPr lvl="1"/>
            <a:r>
              <a:rPr lang="en-US" sz="2400" dirty="0"/>
              <a:t>1 </a:t>
            </a:r>
            <a:r>
              <a:rPr lang="en-US" sz="2400" dirty="0" err="1"/>
              <a:t>yr</a:t>
            </a:r>
            <a:r>
              <a:rPr lang="en-US" sz="2400" dirty="0"/>
              <a:t> = 66%</a:t>
            </a:r>
          </a:p>
          <a:p>
            <a:pPr lvl="1"/>
            <a:r>
              <a:rPr lang="en-US" sz="2400" dirty="0"/>
              <a:t>2 </a:t>
            </a:r>
            <a:r>
              <a:rPr lang="en-US" sz="2400" dirty="0" err="1"/>
              <a:t>yr</a:t>
            </a:r>
            <a:r>
              <a:rPr lang="en-US" sz="2400" dirty="0"/>
              <a:t> = 50%</a:t>
            </a:r>
          </a:p>
          <a:p>
            <a:pPr lvl="1"/>
            <a:r>
              <a:rPr lang="en-US" sz="2400" dirty="0"/>
              <a:t>5 </a:t>
            </a:r>
            <a:r>
              <a:rPr lang="en-US" sz="2400" dirty="0" err="1"/>
              <a:t>yr</a:t>
            </a:r>
            <a:r>
              <a:rPr lang="en-US" sz="2400" dirty="0"/>
              <a:t> = 35</a:t>
            </a:r>
            <a:r>
              <a:rPr lang="en-US" sz="2400" dirty="0" smtClean="0"/>
              <a:t>%</a:t>
            </a:r>
          </a:p>
          <a:p>
            <a:r>
              <a:rPr lang="en-US" sz="2400" dirty="0" smtClean="0"/>
              <a:t>Compared to malignancy :</a:t>
            </a:r>
          </a:p>
          <a:p>
            <a:pPr lvl="1"/>
            <a:r>
              <a:rPr lang="en-US" sz="2400" dirty="0" smtClean="0"/>
              <a:t>Less palliative care</a:t>
            </a:r>
          </a:p>
          <a:p>
            <a:pPr lvl="1"/>
            <a:r>
              <a:rPr lang="en-US" sz="2400" dirty="0" smtClean="0"/>
              <a:t>Less likely to understand their illness</a:t>
            </a:r>
          </a:p>
          <a:p>
            <a:pPr lvl="1"/>
            <a:r>
              <a:rPr lang="en-US" sz="2400" dirty="0" smtClean="0"/>
              <a:t>Less likely to plan for death</a:t>
            </a:r>
          </a:p>
          <a:p>
            <a:pPr lvl="1"/>
            <a:r>
              <a:rPr lang="en-US" sz="2400" dirty="0" smtClean="0"/>
              <a:t>More likely to die in hospital</a:t>
            </a:r>
          </a:p>
          <a:p>
            <a:pPr marL="0" indent="0">
              <a:buNone/>
            </a:pPr>
            <a:endParaRPr lang="en-US" dirty="0"/>
          </a:p>
        </p:txBody>
      </p:sp>
      <p:sp>
        <p:nvSpPr>
          <p:cNvPr id="4" name="TextBox 3"/>
          <p:cNvSpPr txBox="1"/>
          <p:nvPr/>
        </p:nvSpPr>
        <p:spPr>
          <a:xfrm>
            <a:off x="3802144" y="6390335"/>
            <a:ext cx="5176868" cy="369332"/>
          </a:xfrm>
          <a:prstGeom prst="rect">
            <a:avLst/>
          </a:prstGeom>
          <a:noFill/>
        </p:spPr>
        <p:txBody>
          <a:bodyPr wrap="none" rtlCol="0">
            <a:spAutoFit/>
          </a:bodyPr>
          <a:lstStyle/>
          <a:p>
            <a:r>
              <a:rPr lang="en-US" dirty="0" smtClean="0">
                <a:latin typeface="Helvetica"/>
                <a:cs typeface="Helvetica"/>
              </a:rPr>
              <a:t>Johnson Postgrad Med 2007; </a:t>
            </a:r>
            <a:r>
              <a:rPr lang="en-US" dirty="0" err="1" smtClean="0">
                <a:latin typeface="Helvetica"/>
                <a:cs typeface="Helvetica"/>
              </a:rPr>
              <a:t>Yeung</a:t>
            </a:r>
            <a:r>
              <a:rPr lang="en-US" dirty="0" smtClean="0">
                <a:latin typeface="Helvetica"/>
                <a:cs typeface="Helvetica"/>
              </a:rPr>
              <a:t> CMAJ 2012</a:t>
            </a:r>
          </a:p>
        </p:txBody>
      </p:sp>
    </p:spTree>
    <p:extLst>
      <p:ext uri="{BB962C8B-B14F-4D97-AF65-F5344CB8AC3E}">
        <p14:creationId xmlns:p14="http://schemas.microsoft.com/office/powerpoint/2010/main" val="124970771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853593"/>
          </a:xfrm>
        </p:spPr>
        <p:txBody>
          <a:bodyPr/>
          <a:lstStyle/>
          <a:p>
            <a:r>
              <a:rPr lang="en-US" dirty="0" smtClean="0"/>
              <a:t>Heart Failure</a:t>
            </a:r>
            <a:endParaRPr lang="en-US" dirty="0"/>
          </a:p>
        </p:txBody>
      </p:sp>
      <p:sp>
        <p:nvSpPr>
          <p:cNvPr id="3" name="Content Placeholder 2"/>
          <p:cNvSpPr>
            <a:spLocks noGrp="1"/>
          </p:cNvSpPr>
          <p:nvPr>
            <p:ph idx="1"/>
          </p:nvPr>
        </p:nvSpPr>
        <p:spPr>
          <a:xfrm>
            <a:off x="154144" y="1120949"/>
            <a:ext cx="7770813" cy="4835037"/>
          </a:xfrm>
        </p:spPr>
        <p:txBody>
          <a:bodyPr>
            <a:normAutofit/>
          </a:bodyPr>
          <a:lstStyle/>
          <a:p>
            <a:r>
              <a:rPr lang="en-US" dirty="0"/>
              <a:t>Medication </a:t>
            </a:r>
            <a:r>
              <a:rPr lang="en-US" dirty="0" smtClean="0"/>
              <a:t>decreases morbidity </a:t>
            </a:r>
            <a:r>
              <a:rPr lang="en-US" dirty="0"/>
              <a:t>and mortality </a:t>
            </a:r>
          </a:p>
          <a:p>
            <a:pPr lvl="1"/>
            <a:r>
              <a:rPr lang="en-US" dirty="0"/>
              <a:t>ACE-I, </a:t>
            </a:r>
            <a:r>
              <a:rPr lang="en-US" dirty="0" smtClean="0"/>
              <a:t>ββ, spironolactone</a:t>
            </a:r>
          </a:p>
          <a:p>
            <a:pPr marL="349250" lvl="1" indent="0">
              <a:buNone/>
            </a:pPr>
            <a:endParaRPr lang="en-US" dirty="0" smtClean="0"/>
          </a:p>
          <a:p>
            <a:r>
              <a:rPr lang="en-US" dirty="0"/>
              <a:t>T</a:t>
            </a:r>
            <a:r>
              <a:rPr lang="en-US" dirty="0" smtClean="0"/>
              <a:t>reatments are palliative</a:t>
            </a:r>
          </a:p>
          <a:p>
            <a:pPr lvl="1"/>
            <a:r>
              <a:rPr lang="en-US" dirty="0" smtClean="0"/>
              <a:t>PCI, TAVI, LVAD</a:t>
            </a:r>
            <a:endParaRPr lang="en-US" dirty="0"/>
          </a:p>
        </p:txBody>
      </p:sp>
      <p:pic>
        <p:nvPicPr>
          <p:cNvPr id="4" name="Picture 3" descr="Screen shot 2012-09-30 at 12.37.57 PM.png"/>
          <p:cNvPicPr>
            <a:picLocks noChangeAspect="1"/>
          </p:cNvPicPr>
          <p:nvPr/>
        </p:nvPicPr>
        <p:blipFill rotWithShape="1">
          <a:blip r:embed="rId2">
            <a:extLst>
              <a:ext uri="{28A0092B-C50C-407E-A947-70E740481C1C}">
                <a14:useLocalDpi xmlns:a14="http://schemas.microsoft.com/office/drawing/2010/main" val="0"/>
              </a:ext>
            </a:extLst>
          </a:blip>
          <a:srcRect l="-1" t="2616" r="1953"/>
          <a:stretch/>
        </p:blipFill>
        <p:spPr>
          <a:xfrm>
            <a:off x="4977723" y="3383575"/>
            <a:ext cx="4009970" cy="3353581"/>
          </a:xfrm>
          <a:prstGeom prst="rect">
            <a:avLst/>
          </a:prstGeom>
        </p:spPr>
      </p:pic>
      <p:pic>
        <p:nvPicPr>
          <p:cNvPr id="5" name="Picture 4" descr="Screen shot 2012-09-30 at 12.37.02 PM.png"/>
          <p:cNvPicPr>
            <a:picLocks noChangeAspect="1"/>
          </p:cNvPicPr>
          <p:nvPr/>
        </p:nvPicPr>
        <p:blipFill rotWithShape="1">
          <a:blip r:embed="rId3">
            <a:extLst>
              <a:ext uri="{28A0092B-C50C-407E-A947-70E740481C1C}">
                <a14:useLocalDpi xmlns:a14="http://schemas.microsoft.com/office/drawing/2010/main" val="0"/>
              </a:ext>
            </a:extLst>
          </a:blip>
          <a:srcRect l="2779" t="3010" r="53281" b="19939"/>
          <a:stretch/>
        </p:blipFill>
        <p:spPr>
          <a:xfrm>
            <a:off x="154144" y="4547467"/>
            <a:ext cx="2007650" cy="2189689"/>
          </a:xfrm>
          <a:prstGeom prst="rect">
            <a:avLst/>
          </a:prstGeom>
        </p:spPr>
      </p:pic>
      <p:pic>
        <p:nvPicPr>
          <p:cNvPr id="7" name="Picture 6" descr="Screen shot 2012-09-30 at 12.34.3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399841" y="625580"/>
            <a:ext cx="2961819" cy="2213885"/>
          </a:xfrm>
          <a:prstGeom prst="rect">
            <a:avLst/>
          </a:prstGeom>
        </p:spPr>
      </p:pic>
      <p:pic>
        <p:nvPicPr>
          <p:cNvPr id="6" name="Picture 5" descr="Screen shot 2012-10-06 at 12.25.21 PM.png"/>
          <p:cNvPicPr>
            <a:picLocks noChangeAspect="1"/>
          </p:cNvPicPr>
          <p:nvPr/>
        </p:nvPicPr>
        <p:blipFill rotWithShape="1">
          <a:blip r:embed="rId5">
            <a:extLst>
              <a:ext uri="{28A0092B-C50C-407E-A947-70E740481C1C}">
                <a14:useLocalDpi xmlns:a14="http://schemas.microsoft.com/office/drawing/2010/main" val="0"/>
              </a:ext>
            </a:extLst>
          </a:blip>
          <a:srcRect t="7482"/>
          <a:stretch/>
        </p:blipFill>
        <p:spPr>
          <a:xfrm rot="5400000">
            <a:off x="1800129" y="3893122"/>
            <a:ext cx="3361639" cy="2326429"/>
          </a:xfrm>
          <a:prstGeom prst="rect">
            <a:avLst/>
          </a:prstGeom>
        </p:spPr>
      </p:pic>
    </p:spTree>
    <p:extLst>
      <p:ext uri="{BB962C8B-B14F-4D97-AF65-F5344CB8AC3E}">
        <p14:creationId xmlns:p14="http://schemas.microsoft.com/office/powerpoint/2010/main" val="19496815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Heart Failure</a:t>
            </a:r>
            <a:endParaRPr lang="en-US" dirty="0"/>
          </a:p>
        </p:txBody>
      </p:sp>
      <p:sp>
        <p:nvSpPr>
          <p:cNvPr id="3" name="Content Placeholder 2"/>
          <p:cNvSpPr>
            <a:spLocks noGrp="1"/>
          </p:cNvSpPr>
          <p:nvPr>
            <p:ph idx="1"/>
          </p:nvPr>
        </p:nvSpPr>
        <p:spPr>
          <a:xfrm>
            <a:off x="685800" y="1412730"/>
            <a:ext cx="7770813" cy="4257022"/>
          </a:xfrm>
        </p:spPr>
        <p:txBody>
          <a:bodyPr/>
          <a:lstStyle/>
          <a:p>
            <a:r>
              <a:rPr lang="en-US" dirty="0" smtClean="0"/>
              <a:t>Patients often have symptoms early </a:t>
            </a:r>
          </a:p>
          <a:p>
            <a:r>
              <a:rPr lang="en-US" dirty="0" smtClean="0"/>
              <a:t>Symptoms affect daily activities, work, relationships </a:t>
            </a:r>
          </a:p>
          <a:p>
            <a:r>
              <a:rPr lang="en-US" dirty="0" smtClean="0"/>
              <a:t>2005 ACC / AHA: class 1 recommendations for inclusion of Palliative Medicine in heart failure treatment</a:t>
            </a:r>
          </a:p>
          <a:p>
            <a:pPr marL="0" indent="0">
              <a:buNone/>
            </a:pPr>
            <a:endParaRPr lang="en-US" dirty="0" smtClean="0"/>
          </a:p>
          <a:p>
            <a:pPr lvl="1"/>
            <a:endParaRPr lang="en-US" dirty="0" smtClean="0"/>
          </a:p>
        </p:txBody>
      </p:sp>
      <p:pic>
        <p:nvPicPr>
          <p:cNvPr id="5" name="Picture 4" descr="Screen shot 2012-10-06 at 12.42.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5188" y="3379137"/>
            <a:ext cx="2144740" cy="3365178"/>
          </a:xfrm>
          <a:prstGeom prst="rect">
            <a:avLst/>
          </a:prstGeom>
        </p:spPr>
      </p:pic>
      <p:pic>
        <p:nvPicPr>
          <p:cNvPr id="6" name="Picture 5" descr="Screen shot 2012-10-06 at 12.39.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821145"/>
            <a:ext cx="3494810" cy="2752065"/>
          </a:xfrm>
          <a:prstGeom prst="rect">
            <a:avLst/>
          </a:prstGeom>
        </p:spPr>
      </p:pic>
    </p:spTree>
    <p:extLst>
      <p:ext uri="{BB962C8B-B14F-4D97-AF65-F5344CB8AC3E}">
        <p14:creationId xmlns:p14="http://schemas.microsoft.com/office/powerpoint/2010/main" val="183354734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Heart Failure</a:t>
            </a:r>
            <a:endParaRPr lang="en-US" dirty="0"/>
          </a:p>
        </p:txBody>
      </p:sp>
      <p:sp>
        <p:nvSpPr>
          <p:cNvPr id="3" name="Content Placeholder 2"/>
          <p:cNvSpPr>
            <a:spLocks noGrp="1"/>
          </p:cNvSpPr>
          <p:nvPr>
            <p:ph idx="1"/>
          </p:nvPr>
        </p:nvSpPr>
        <p:spPr>
          <a:xfrm>
            <a:off x="685801" y="1306831"/>
            <a:ext cx="8194034" cy="4257022"/>
          </a:xfrm>
        </p:spPr>
        <p:txBody>
          <a:bodyPr/>
          <a:lstStyle/>
          <a:p>
            <a:r>
              <a:rPr lang="en-US" sz="2400" b="1" u="sng" dirty="0" smtClean="0">
                <a:solidFill>
                  <a:srgbClr val="FFFFFF"/>
                </a:solidFill>
              </a:rPr>
              <a:t>NYHA Functional Class:</a:t>
            </a:r>
            <a:r>
              <a:rPr lang="en-US" sz="2400" b="1" dirty="0" smtClean="0">
                <a:solidFill>
                  <a:srgbClr val="FFFFFF"/>
                </a:solidFill>
              </a:rPr>
              <a:t>		</a:t>
            </a:r>
            <a:r>
              <a:rPr lang="en-US" sz="2400" b="1" u="sng" dirty="0" smtClean="0">
                <a:solidFill>
                  <a:srgbClr val="FFFFFF"/>
                </a:solidFill>
              </a:rPr>
              <a:t>Mortality 1 </a:t>
            </a:r>
            <a:r>
              <a:rPr lang="en-US" sz="2400" b="1" u="sng" dirty="0" err="1" smtClean="0">
                <a:solidFill>
                  <a:srgbClr val="FFFFFF"/>
                </a:solidFill>
              </a:rPr>
              <a:t>yr</a:t>
            </a:r>
            <a:endParaRPr lang="en-US" sz="2400" b="1" u="sng" dirty="0" smtClean="0">
              <a:solidFill>
                <a:srgbClr val="FFFFFF"/>
              </a:solidFill>
            </a:endParaRPr>
          </a:p>
          <a:p>
            <a:pPr marL="349250" lvl="1" indent="0">
              <a:buNone/>
            </a:pPr>
            <a:endParaRPr lang="en-US" dirty="0" smtClean="0">
              <a:solidFill>
                <a:srgbClr val="FFFFFF"/>
              </a:solidFill>
            </a:endParaRPr>
          </a:p>
          <a:p>
            <a:pPr lvl="1"/>
            <a:r>
              <a:rPr lang="en-US" sz="2200" dirty="0" smtClean="0">
                <a:solidFill>
                  <a:srgbClr val="FFFFFF"/>
                </a:solidFill>
              </a:rPr>
              <a:t>Class I –Without symptoms		         5-10%	</a:t>
            </a:r>
          </a:p>
          <a:p>
            <a:pPr lvl="1"/>
            <a:r>
              <a:rPr lang="en-US" sz="2200" dirty="0" smtClean="0">
                <a:solidFill>
                  <a:srgbClr val="FFFFFF"/>
                </a:solidFill>
              </a:rPr>
              <a:t>Class II – Symptoms ordinary activity	        15-30%</a:t>
            </a:r>
          </a:p>
          <a:p>
            <a:pPr lvl="1"/>
            <a:r>
              <a:rPr lang="en-US" sz="2200" dirty="0" smtClean="0">
                <a:solidFill>
                  <a:srgbClr val="FFFFFF"/>
                </a:solidFill>
              </a:rPr>
              <a:t>Class III – Symptoms &lt; ordinary activity</a:t>
            </a:r>
            <a:r>
              <a:rPr lang="en-US" sz="2200" dirty="0">
                <a:solidFill>
                  <a:srgbClr val="FFFFFF"/>
                </a:solidFill>
              </a:rPr>
              <a:t> </a:t>
            </a:r>
            <a:r>
              <a:rPr lang="en-US" sz="2200" dirty="0" smtClean="0">
                <a:solidFill>
                  <a:srgbClr val="FFFFFF"/>
                </a:solidFill>
              </a:rPr>
              <a:t>      15-30%</a:t>
            </a:r>
          </a:p>
          <a:p>
            <a:pPr lvl="1"/>
            <a:r>
              <a:rPr lang="en-US" sz="2200" dirty="0" smtClean="0">
                <a:solidFill>
                  <a:srgbClr val="FFFFFF"/>
                </a:solidFill>
              </a:rPr>
              <a:t>Class IV – Symptoms at rest		         50-60%</a:t>
            </a:r>
            <a:endParaRPr lang="en-US" sz="2200" dirty="0">
              <a:solidFill>
                <a:srgbClr val="FFFFFF"/>
              </a:solidFill>
            </a:endParaRPr>
          </a:p>
        </p:txBody>
      </p:sp>
      <p:pic>
        <p:nvPicPr>
          <p:cNvPr id="4" name="Picture 3"/>
          <p:cNvPicPr>
            <a:picLocks noChangeAspect="1"/>
          </p:cNvPicPr>
          <p:nvPr/>
        </p:nvPicPr>
        <p:blipFill>
          <a:blip r:embed="rId2"/>
          <a:stretch>
            <a:fillRect/>
          </a:stretch>
        </p:blipFill>
        <p:spPr>
          <a:xfrm>
            <a:off x="3390439" y="3935996"/>
            <a:ext cx="2505990" cy="2922004"/>
          </a:xfrm>
          <a:prstGeom prst="rect">
            <a:avLst/>
          </a:prstGeom>
        </p:spPr>
      </p:pic>
      <p:sp>
        <p:nvSpPr>
          <p:cNvPr id="5" name="TextBox 4"/>
          <p:cNvSpPr txBox="1"/>
          <p:nvPr/>
        </p:nvSpPr>
        <p:spPr>
          <a:xfrm>
            <a:off x="7107416" y="6342038"/>
            <a:ext cx="1378052" cy="369332"/>
          </a:xfrm>
          <a:prstGeom prst="rect">
            <a:avLst/>
          </a:prstGeom>
          <a:noFill/>
        </p:spPr>
        <p:txBody>
          <a:bodyPr wrap="none" rtlCol="0">
            <a:spAutoFit/>
          </a:bodyPr>
          <a:lstStyle/>
          <a:p>
            <a:r>
              <a:rPr lang="en-US" dirty="0" smtClean="0">
                <a:latin typeface="Helvetica"/>
                <a:cs typeface="Helvetica"/>
              </a:rPr>
              <a:t>Taylor 2003</a:t>
            </a:r>
            <a:endParaRPr lang="en-US" dirty="0">
              <a:latin typeface="Helvetica"/>
              <a:cs typeface="Helvetica"/>
            </a:endParaRPr>
          </a:p>
        </p:txBody>
      </p:sp>
    </p:spTree>
    <p:extLst>
      <p:ext uri="{BB962C8B-B14F-4D97-AF65-F5344CB8AC3E}">
        <p14:creationId xmlns:p14="http://schemas.microsoft.com/office/powerpoint/2010/main" val="449660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Heart Failure – Palliative Care</a:t>
            </a:r>
            <a:endParaRPr lang="en-US" dirty="0"/>
          </a:p>
        </p:txBody>
      </p:sp>
      <p:sp>
        <p:nvSpPr>
          <p:cNvPr id="3" name="Content Placeholder 2"/>
          <p:cNvSpPr>
            <a:spLocks noGrp="1"/>
          </p:cNvSpPr>
          <p:nvPr>
            <p:ph idx="1"/>
          </p:nvPr>
        </p:nvSpPr>
        <p:spPr/>
        <p:txBody>
          <a:bodyPr>
            <a:normAutofit/>
          </a:bodyPr>
          <a:lstStyle/>
          <a:p>
            <a:r>
              <a:rPr lang="en-US" dirty="0" smtClean="0"/>
              <a:t>Only ~ 10-15% of </a:t>
            </a:r>
            <a:r>
              <a:rPr lang="en-US" dirty="0" err="1" smtClean="0"/>
              <a:t>pts</a:t>
            </a:r>
            <a:r>
              <a:rPr lang="en-US" dirty="0" smtClean="0"/>
              <a:t> with HF receive palliative care</a:t>
            </a:r>
          </a:p>
          <a:p>
            <a:r>
              <a:rPr lang="en-US" dirty="0" smtClean="0"/>
              <a:t>Evidence for Palliative Care in HF less than for Cancer</a:t>
            </a:r>
          </a:p>
          <a:p>
            <a:r>
              <a:rPr lang="en-US" b="1" dirty="0" smtClean="0">
                <a:solidFill>
                  <a:srgbClr val="FFFFFF"/>
                </a:solidFill>
              </a:rPr>
              <a:t>CHF differences from Cancer:</a:t>
            </a:r>
          </a:p>
          <a:p>
            <a:pPr lvl="1"/>
            <a:r>
              <a:rPr lang="en-US" dirty="0" smtClean="0">
                <a:solidFill>
                  <a:srgbClr val="FFFFFF"/>
                </a:solidFill>
              </a:rPr>
              <a:t>Prognostication more difficult</a:t>
            </a:r>
          </a:p>
          <a:p>
            <a:pPr lvl="1"/>
            <a:r>
              <a:rPr lang="en-US" dirty="0" smtClean="0">
                <a:solidFill>
                  <a:srgbClr val="FFFFFF"/>
                </a:solidFill>
              </a:rPr>
              <a:t>Thought to be more benign</a:t>
            </a:r>
          </a:p>
          <a:p>
            <a:pPr lvl="1"/>
            <a:r>
              <a:rPr lang="en-US" dirty="0" err="1" smtClean="0">
                <a:solidFill>
                  <a:srgbClr val="FFFFFF"/>
                </a:solidFill>
              </a:rPr>
              <a:t>Pt</a:t>
            </a:r>
            <a:r>
              <a:rPr lang="en-US" dirty="0" smtClean="0">
                <a:solidFill>
                  <a:srgbClr val="FFFFFF"/>
                </a:solidFill>
              </a:rPr>
              <a:t> feels unwell told “doing well”</a:t>
            </a:r>
          </a:p>
          <a:p>
            <a:pPr lvl="1"/>
            <a:r>
              <a:rPr lang="en-US" dirty="0" smtClean="0">
                <a:solidFill>
                  <a:srgbClr val="FFFFFF"/>
                </a:solidFill>
              </a:rPr>
              <a:t>Feel better on treatment</a:t>
            </a:r>
          </a:p>
        </p:txBody>
      </p:sp>
      <p:pic>
        <p:nvPicPr>
          <p:cNvPr id="4" name="Picture 3" descr="Screen shot 2012-09-30 at 11.04.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987" y="2981087"/>
            <a:ext cx="2448626" cy="3156978"/>
          </a:xfrm>
          <a:prstGeom prst="rect">
            <a:avLst/>
          </a:prstGeom>
        </p:spPr>
      </p:pic>
      <p:sp>
        <p:nvSpPr>
          <p:cNvPr id="5" name="TextBox 4"/>
          <p:cNvSpPr txBox="1"/>
          <p:nvPr/>
        </p:nvSpPr>
        <p:spPr>
          <a:xfrm>
            <a:off x="3114890" y="6386622"/>
            <a:ext cx="5734429" cy="369332"/>
          </a:xfrm>
          <a:prstGeom prst="rect">
            <a:avLst/>
          </a:prstGeom>
          <a:noFill/>
        </p:spPr>
        <p:txBody>
          <a:bodyPr wrap="square" rtlCol="0">
            <a:spAutoFit/>
          </a:bodyPr>
          <a:lstStyle/>
          <a:p>
            <a:r>
              <a:rPr lang="en-US" dirty="0" smtClean="0">
                <a:latin typeface="Helvetica"/>
                <a:cs typeface="Helvetica"/>
              </a:rPr>
              <a:t>Murray BMJ 2002; O’Brien BMJ 1998, Goldstein 2012</a:t>
            </a:r>
            <a:endParaRPr lang="en-US" dirty="0">
              <a:latin typeface="Helvetica"/>
              <a:cs typeface="Helvetica"/>
            </a:endParaRPr>
          </a:p>
        </p:txBody>
      </p:sp>
    </p:spTree>
    <p:extLst>
      <p:ext uri="{BB962C8B-B14F-4D97-AF65-F5344CB8AC3E}">
        <p14:creationId xmlns:p14="http://schemas.microsoft.com/office/powerpoint/2010/main" val="47912031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HF Symptom Prevalence</a:t>
            </a:r>
            <a:endParaRPr lang="en-US" dirty="0"/>
          </a:p>
        </p:txBody>
      </p:sp>
      <p:sp>
        <p:nvSpPr>
          <p:cNvPr id="3" name="Content Placeholder 2"/>
          <p:cNvSpPr>
            <a:spLocks noGrp="1"/>
          </p:cNvSpPr>
          <p:nvPr>
            <p:ph idx="1"/>
          </p:nvPr>
        </p:nvSpPr>
        <p:spPr>
          <a:xfrm>
            <a:off x="685799" y="1869140"/>
            <a:ext cx="3915509" cy="3676399"/>
          </a:xfrm>
        </p:spPr>
        <p:txBody>
          <a:bodyPr>
            <a:normAutofit/>
          </a:bodyPr>
          <a:lstStyle/>
          <a:p>
            <a:r>
              <a:rPr lang="en-US" b="1" dirty="0" smtClean="0"/>
              <a:t>SOB 	    60-88%</a:t>
            </a:r>
          </a:p>
          <a:p>
            <a:r>
              <a:rPr lang="en-US" b="1" dirty="0" smtClean="0"/>
              <a:t>Fatigue	    69%	</a:t>
            </a:r>
          </a:p>
          <a:p>
            <a:r>
              <a:rPr lang="en-US" b="1" dirty="0" smtClean="0"/>
              <a:t>Nausea	    48%	</a:t>
            </a:r>
          </a:p>
          <a:p>
            <a:r>
              <a:rPr lang="en-US" b="1" dirty="0" smtClean="0"/>
              <a:t>Depression    9-36% </a:t>
            </a:r>
          </a:p>
          <a:p>
            <a:r>
              <a:rPr lang="en-US" b="1" dirty="0"/>
              <a:t>Insomnia	</a:t>
            </a:r>
            <a:r>
              <a:rPr lang="en-US" b="1" dirty="0" smtClean="0"/>
              <a:t>    36-48%</a:t>
            </a:r>
          </a:p>
          <a:p>
            <a:r>
              <a:rPr lang="en-US" b="1" dirty="0"/>
              <a:t>Anxiety	</a:t>
            </a:r>
            <a:r>
              <a:rPr lang="en-US" b="1" dirty="0" smtClean="0"/>
              <a:t>    49</a:t>
            </a:r>
            <a:r>
              <a:rPr lang="en-US" b="1" dirty="0"/>
              <a:t>%</a:t>
            </a:r>
            <a:endParaRPr lang="en-US" b="1" dirty="0" smtClean="0"/>
          </a:p>
          <a:p>
            <a:pPr marL="0" indent="0">
              <a:buNone/>
            </a:pPr>
            <a:endParaRPr lang="en-US" dirty="0"/>
          </a:p>
          <a:p>
            <a:endParaRPr lang="en-US" dirty="0"/>
          </a:p>
          <a:p>
            <a:endParaRPr lang="en-US" dirty="0"/>
          </a:p>
        </p:txBody>
      </p:sp>
      <p:sp>
        <p:nvSpPr>
          <p:cNvPr id="5" name="Content Placeholder 2"/>
          <p:cNvSpPr txBox="1">
            <a:spLocks/>
          </p:cNvSpPr>
          <p:nvPr/>
        </p:nvSpPr>
        <p:spPr>
          <a:xfrm>
            <a:off x="4866460" y="1783880"/>
            <a:ext cx="4078527" cy="3480505"/>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FontTx/>
              <a:buBlip>
                <a:blip r:embed="rId3"/>
              </a:buBlip>
              <a:defRPr sz="2200" kern="1200">
                <a:solidFill>
                  <a:schemeClr val="tx1"/>
                </a:solidFill>
                <a:effectLst>
                  <a:outerShdw blurRad="50800" dist="50800" dir="5400000" sx="101000" sy="101000" algn="t" rotWithShape="0">
                    <a:prstClr val="black">
                      <a:alpha val="40000"/>
                    </a:prstClr>
                  </a:outerShdw>
                </a:effectLst>
                <a:latin typeface="Helvetica"/>
                <a:ea typeface="+mn-ea"/>
                <a:cs typeface="+mn-cs"/>
              </a:defRPr>
            </a:lvl1pPr>
            <a:lvl2pPr marL="685800" indent="-336550" algn="l" defTabSz="914400" rtl="0" eaLnBrk="1" latinLnBrk="0" hangingPunct="1">
              <a:spcBef>
                <a:spcPts val="600"/>
              </a:spcBef>
              <a:buFontTx/>
              <a:buBlip>
                <a:blip r:embed="rId3"/>
              </a:buBlip>
              <a:defRPr sz="2000" kern="1200">
                <a:solidFill>
                  <a:schemeClr val="tx1"/>
                </a:solidFill>
                <a:effectLst>
                  <a:outerShdw blurRad="50800" dist="50800" dir="5400000" sx="101000" sy="101000" algn="t" rotWithShape="0">
                    <a:prstClr val="black">
                      <a:alpha val="40000"/>
                    </a:prstClr>
                  </a:outerShdw>
                </a:effectLst>
                <a:latin typeface="Helvetica"/>
                <a:ea typeface="+mn-ea"/>
                <a:cs typeface="+mn-cs"/>
              </a:defRPr>
            </a:lvl2pPr>
            <a:lvl3pPr marL="1035050" indent="-349250" algn="l" defTabSz="914400" rtl="0" eaLnBrk="1" latinLnBrk="0" hangingPunct="1">
              <a:spcBef>
                <a:spcPts val="600"/>
              </a:spcBef>
              <a:buFontTx/>
              <a:buBlip>
                <a:blip r:embed="rId3"/>
              </a:buBlip>
              <a:defRPr sz="1800" kern="1200">
                <a:solidFill>
                  <a:schemeClr val="tx1"/>
                </a:solidFill>
                <a:effectLst>
                  <a:outerShdw blurRad="50800" dist="50800" dir="5400000" sx="101000" sy="101000" algn="t" rotWithShape="0">
                    <a:prstClr val="black">
                      <a:alpha val="40000"/>
                    </a:prstClr>
                  </a:outerShdw>
                </a:effectLst>
                <a:latin typeface="Helvetica"/>
                <a:ea typeface="+mn-ea"/>
                <a:cs typeface="+mn-cs"/>
              </a:defRPr>
            </a:lvl3pPr>
            <a:lvl4pPr marL="1371600" indent="-336550" algn="l" defTabSz="914400" rtl="0" eaLnBrk="1" latinLnBrk="0" hangingPunct="1">
              <a:spcBef>
                <a:spcPts val="600"/>
              </a:spcBef>
              <a:buFontTx/>
              <a:buBlip>
                <a:blip r:embed="rId3"/>
              </a:buBlip>
              <a:defRPr sz="1800" kern="1200">
                <a:solidFill>
                  <a:schemeClr val="tx1"/>
                </a:solidFill>
                <a:effectLst>
                  <a:outerShdw blurRad="50800" dist="50800" dir="5400000" sx="101000" sy="101000" algn="t" rotWithShape="0">
                    <a:prstClr val="black">
                      <a:alpha val="40000"/>
                    </a:prstClr>
                  </a:outerShdw>
                </a:effectLst>
                <a:latin typeface="Helvetica"/>
                <a:ea typeface="+mn-ea"/>
                <a:cs typeface="+mn-cs"/>
              </a:defRPr>
            </a:lvl4pPr>
            <a:lvl5pPr marL="1720850" indent="-349250" algn="l" defTabSz="914400" rtl="0" eaLnBrk="1" latinLnBrk="0" hangingPunct="1">
              <a:spcBef>
                <a:spcPts val="600"/>
              </a:spcBef>
              <a:buFontTx/>
              <a:buBlip>
                <a:blip r:embed="rId3"/>
              </a:buBlip>
              <a:defRPr sz="1800" kern="1200">
                <a:solidFill>
                  <a:schemeClr val="tx1"/>
                </a:solidFill>
                <a:effectLst>
                  <a:outerShdw blurRad="50800" dist="50800" dir="5400000" sx="101000" sy="101000" algn="t" rotWithShape="0">
                    <a:prstClr val="black">
                      <a:alpha val="40000"/>
                    </a:prstClr>
                  </a:outerShdw>
                </a:effectLst>
                <a:latin typeface="Helvetica"/>
                <a:ea typeface="+mn-ea"/>
                <a:cs typeface="+mn-cs"/>
              </a:defRPr>
            </a:lvl5pPr>
            <a:lvl6pPr marL="2055813" indent="-336550" algn="l" defTabSz="914400" rtl="0" eaLnBrk="1" latinLnBrk="0" hangingPunct="1">
              <a:spcBef>
                <a:spcPct val="20000"/>
              </a:spcBef>
              <a:buFontTx/>
              <a:buBlip>
                <a:blip r:embed="rId3"/>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3"/>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3"/>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3"/>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r>
              <a:rPr lang="en-US" b="1" dirty="0" smtClean="0">
                <a:solidFill>
                  <a:srgbClr val="FFFFFF"/>
                </a:solidFill>
                <a:cs typeface="Helvetica"/>
              </a:rPr>
              <a:t>Confusion		18</a:t>
            </a:r>
            <a:r>
              <a:rPr lang="en-US" b="1" dirty="0">
                <a:solidFill>
                  <a:srgbClr val="FFFFFF"/>
                </a:solidFill>
                <a:cs typeface="Helvetica"/>
              </a:rPr>
              <a:t>-32</a:t>
            </a:r>
            <a:r>
              <a:rPr lang="en-US" b="1" dirty="0" smtClean="0">
                <a:solidFill>
                  <a:srgbClr val="FFFFFF"/>
                </a:solidFill>
                <a:cs typeface="Helvetica"/>
              </a:rPr>
              <a:t>%</a:t>
            </a:r>
            <a:endParaRPr lang="en-US" b="1" dirty="0" smtClean="0">
              <a:solidFill>
                <a:srgbClr val="FFFFFF"/>
              </a:solidFill>
            </a:endParaRPr>
          </a:p>
          <a:p>
            <a:r>
              <a:rPr lang="en-US" b="1" dirty="0">
                <a:solidFill>
                  <a:srgbClr val="FFFFFF"/>
                </a:solidFill>
                <a:cs typeface="Helvetica"/>
              </a:rPr>
              <a:t>Constipation	38-42</a:t>
            </a:r>
            <a:r>
              <a:rPr lang="en-US" b="1" dirty="0" smtClean="0">
                <a:solidFill>
                  <a:srgbClr val="FFFFFF"/>
                </a:solidFill>
                <a:cs typeface="Helvetica"/>
              </a:rPr>
              <a:t>%</a:t>
            </a:r>
            <a:endParaRPr lang="en-US" b="1" dirty="0">
              <a:solidFill>
                <a:srgbClr val="FFFFFF"/>
              </a:solidFill>
            </a:endParaRPr>
          </a:p>
          <a:p>
            <a:r>
              <a:rPr lang="en-US" b="1" dirty="0" smtClean="0">
                <a:solidFill>
                  <a:srgbClr val="FFFFFF"/>
                </a:solidFill>
                <a:cs typeface="Helvetica"/>
              </a:rPr>
              <a:t>Edema		44%</a:t>
            </a:r>
            <a:r>
              <a:rPr lang="en-US" b="1" dirty="0" smtClean="0">
                <a:solidFill>
                  <a:srgbClr val="FFFFFF"/>
                </a:solidFill>
              </a:rPr>
              <a:t>	</a:t>
            </a:r>
          </a:p>
          <a:p>
            <a:r>
              <a:rPr lang="en-US" b="1" dirty="0">
                <a:solidFill>
                  <a:srgbClr val="FFFFFF"/>
                </a:solidFill>
                <a:cs typeface="Helvetica"/>
              </a:rPr>
              <a:t>Dizziness	</a:t>
            </a:r>
            <a:r>
              <a:rPr lang="en-US" b="1" dirty="0" smtClean="0">
                <a:solidFill>
                  <a:srgbClr val="FFFFFF"/>
                </a:solidFill>
                <a:cs typeface="Helvetica"/>
              </a:rPr>
              <a:t>	21</a:t>
            </a:r>
            <a:r>
              <a:rPr lang="en-US" b="1" dirty="0">
                <a:solidFill>
                  <a:srgbClr val="FFFFFF"/>
                </a:solidFill>
                <a:cs typeface="Helvetica"/>
              </a:rPr>
              <a:t>%</a:t>
            </a:r>
          </a:p>
          <a:p>
            <a:r>
              <a:rPr lang="en-US" b="1" dirty="0">
                <a:solidFill>
                  <a:srgbClr val="FFFFFF"/>
                </a:solidFill>
                <a:cs typeface="Helvetica"/>
              </a:rPr>
              <a:t>Pain 		41-77%</a:t>
            </a:r>
          </a:p>
          <a:p>
            <a:pPr marL="0" indent="0">
              <a:buFontTx/>
              <a:buNone/>
            </a:pPr>
            <a:endParaRPr lang="en-US" b="1" dirty="0" smtClean="0">
              <a:solidFill>
                <a:srgbClr val="FFFFFF"/>
              </a:solidFill>
            </a:endParaRPr>
          </a:p>
          <a:p>
            <a:endParaRPr lang="en-US" dirty="0" smtClean="0"/>
          </a:p>
          <a:p>
            <a:pPr marL="0" indent="0">
              <a:buNone/>
            </a:pPr>
            <a:endParaRPr lang="en-US" dirty="0"/>
          </a:p>
        </p:txBody>
      </p:sp>
      <p:sp>
        <p:nvSpPr>
          <p:cNvPr id="6" name="TextBox 5"/>
          <p:cNvSpPr txBox="1"/>
          <p:nvPr/>
        </p:nvSpPr>
        <p:spPr>
          <a:xfrm>
            <a:off x="7248188" y="6311444"/>
            <a:ext cx="1813317" cy="369332"/>
          </a:xfrm>
          <a:prstGeom prst="rect">
            <a:avLst/>
          </a:prstGeom>
          <a:noFill/>
        </p:spPr>
        <p:txBody>
          <a:bodyPr wrap="none" rtlCol="0">
            <a:spAutoFit/>
          </a:bodyPr>
          <a:lstStyle/>
          <a:p>
            <a:r>
              <a:rPr lang="en-US" dirty="0" smtClean="0">
                <a:latin typeface="Helvetica"/>
                <a:cs typeface="Helvetica"/>
              </a:rPr>
              <a:t>JP Solano 2006</a:t>
            </a:r>
            <a:endParaRPr lang="en-US" dirty="0">
              <a:latin typeface="Helvetica"/>
              <a:cs typeface="Helvetica"/>
            </a:endParaRPr>
          </a:p>
        </p:txBody>
      </p:sp>
    </p:spTree>
    <p:extLst>
      <p:ext uri="{BB962C8B-B14F-4D97-AF65-F5344CB8AC3E}">
        <p14:creationId xmlns:p14="http://schemas.microsoft.com/office/powerpoint/2010/main" val="127591567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1-17 at 11.09.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13" y="386640"/>
            <a:ext cx="8413839" cy="2663420"/>
          </a:xfrm>
          <a:prstGeom prst="rect">
            <a:avLst/>
          </a:prstGeom>
        </p:spPr>
      </p:pic>
      <p:sp>
        <p:nvSpPr>
          <p:cNvPr id="7" name="Content Placeholder 2"/>
          <p:cNvSpPr>
            <a:spLocks noGrp="1"/>
          </p:cNvSpPr>
          <p:nvPr>
            <p:ph idx="1"/>
          </p:nvPr>
        </p:nvSpPr>
        <p:spPr>
          <a:xfrm>
            <a:off x="593097" y="3167038"/>
            <a:ext cx="7770813" cy="2745267"/>
          </a:xfrm>
        </p:spPr>
        <p:txBody>
          <a:bodyPr>
            <a:normAutofit/>
          </a:bodyPr>
          <a:lstStyle/>
          <a:p>
            <a:pPr lvl="1"/>
            <a:r>
              <a:rPr lang="en-US" dirty="0" smtClean="0"/>
              <a:t>Characterize survival on HF admissions</a:t>
            </a:r>
          </a:p>
          <a:p>
            <a:pPr lvl="1"/>
            <a:r>
              <a:rPr lang="en-US" dirty="0" smtClean="0"/>
              <a:t>BC cohort &gt;14,000 patients</a:t>
            </a:r>
          </a:p>
          <a:p>
            <a:pPr lvl="1"/>
            <a:r>
              <a:rPr lang="en-US" dirty="0" smtClean="0"/>
              <a:t>Survival time measured after first and each hospitalization</a:t>
            </a:r>
            <a:endParaRPr lang="en-US" dirty="0" smtClean="0">
              <a:solidFill>
                <a:srgbClr val="FF0000"/>
              </a:solidFill>
            </a:endParaRPr>
          </a:p>
          <a:p>
            <a:pPr lvl="1"/>
            <a:endParaRPr lang="en-US" dirty="0" smtClean="0">
              <a:solidFill>
                <a:srgbClr val="FFFFFF"/>
              </a:solidFill>
            </a:endParaRPr>
          </a:p>
          <a:p>
            <a:pPr lvl="1"/>
            <a:r>
              <a:rPr lang="en-US" dirty="0" smtClean="0">
                <a:solidFill>
                  <a:srgbClr val="FFFFFF"/>
                </a:solidFill>
              </a:rPr>
              <a:t>Number of CHF hospitalization = strong predictor of mortality </a:t>
            </a:r>
          </a:p>
        </p:txBody>
      </p:sp>
      <p:sp>
        <p:nvSpPr>
          <p:cNvPr id="5" name="TextBox 4"/>
          <p:cNvSpPr txBox="1"/>
          <p:nvPr/>
        </p:nvSpPr>
        <p:spPr>
          <a:xfrm>
            <a:off x="6631856" y="6393105"/>
            <a:ext cx="2263848" cy="646331"/>
          </a:xfrm>
          <a:prstGeom prst="rect">
            <a:avLst/>
          </a:prstGeom>
          <a:noFill/>
        </p:spPr>
        <p:txBody>
          <a:bodyPr wrap="none" rtlCol="0">
            <a:spAutoFit/>
          </a:bodyPr>
          <a:lstStyle/>
          <a:p>
            <a:r>
              <a:rPr lang="en-US" dirty="0" err="1" smtClean="0">
                <a:latin typeface="Helvetica"/>
              </a:rPr>
              <a:t>Setoguchi</a:t>
            </a:r>
            <a:r>
              <a:rPr lang="en-US" dirty="0">
                <a:latin typeface="Helvetica"/>
              </a:rPr>
              <a:t> </a:t>
            </a:r>
            <a:r>
              <a:rPr lang="en-US" dirty="0" smtClean="0">
                <a:latin typeface="Helvetica"/>
              </a:rPr>
              <a:t>AHJ 2007</a:t>
            </a:r>
          </a:p>
          <a:p>
            <a:endParaRPr lang="en-US" dirty="0">
              <a:latin typeface="Helvetica"/>
            </a:endParaRPr>
          </a:p>
        </p:txBody>
      </p:sp>
    </p:spTree>
    <p:extLst>
      <p:ext uri="{BB962C8B-B14F-4D97-AF65-F5344CB8AC3E}">
        <p14:creationId xmlns:p14="http://schemas.microsoft.com/office/powerpoint/2010/main" val="8869540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1273"/>
            <a:ext cx="7770813" cy="967723"/>
          </a:xfrm>
        </p:spPr>
        <p:txBody>
          <a:bodyPr>
            <a:normAutofit fontScale="90000"/>
          </a:bodyPr>
          <a:lstStyle/>
          <a:p>
            <a:r>
              <a:rPr lang="en-US" dirty="0" smtClean="0"/>
              <a:t>Survival Decreases with Repeated Hospitalizations</a:t>
            </a:r>
            <a:endParaRPr lang="en-US" dirty="0"/>
          </a:p>
        </p:txBody>
      </p:sp>
      <p:pic>
        <p:nvPicPr>
          <p:cNvPr id="5" name="Picture 4" descr="Screen shot 2012-02-20 at 11.54.26 PM.png"/>
          <p:cNvPicPr>
            <a:picLocks noChangeAspect="1"/>
          </p:cNvPicPr>
          <p:nvPr/>
        </p:nvPicPr>
        <p:blipFill rotWithShape="1">
          <a:blip r:embed="rId2">
            <a:extLst>
              <a:ext uri="{28A0092B-C50C-407E-A947-70E740481C1C}">
                <a14:useLocalDpi xmlns:a14="http://schemas.microsoft.com/office/drawing/2010/main" val="0"/>
              </a:ext>
            </a:extLst>
          </a:blip>
          <a:srcRect l="1389" t="2061" r="2258"/>
          <a:stretch/>
        </p:blipFill>
        <p:spPr>
          <a:xfrm>
            <a:off x="1328096" y="1334001"/>
            <a:ext cx="6427217" cy="5143791"/>
          </a:xfrm>
          <a:prstGeom prst="rect">
            <a:avLst/>
          </a:prstGeom>
        </p:spPr>
      </p:pic>
      <p:sp>
        <p:nvSpPr>
          <p:cNvPr id="6" name="TextBox 5"/>
          <p:cNvSpPr txBox="1"/>
          <p:nvPr/>
        </p:nvSpPr>
        <p:spPr>
          <a:xfrm>
            <a:off x="6631856" y="6458799"/>
            <a:ext cx="2263848" cy="646331"/>
          </a:xfrm>
          <a:prstGeom prst="rect">
            <a:avLst/>
          </a:prstGeom>
          <a:noFill/>
        </p:spPr>
        <p:txBody>
          <a:bodyPr wrap="none" rtlCol="0">
            <a:spAutoFit/>
          </a:bodyPr>
          <a:lstStyle/>
          <a:p>
            <a:r>
              <a:rPr lang="en-US" dirty="0" err="1" smtClean="0">
                <a:latin typeface="Helvetica"/>
              </a:rPr>
              <a:t>Setoguchi</a:t>
            </a:r>
            <a:r>
              <a:rPr lang="en-US" dirty="0">
                <a:latin typeface="Helvetica"/>
              </a:rPr>
              <a:t> </a:t>
            </a:r>
            <a:r>
              <a:rPr lang="en-US" dirty="0" smtClean="0">
                <a:latin typeface="Helvetica"/>
              </a:rPr>
              <a:t>AHJ 2007</a:t>
            </a:r>
          </a:p>
          <a:p>
            <a:endParaRPr lang="en-US" dirty="0">
              <a:latin typeface="Helvetica"/>
            </a:endParaRPr>
          </a:p>
        </p:txBody>
      </p:sp>
    </p:spTree>
    <p:extLst>
      <p:ext uri="{BB962C8B-B14F-4D97-AF65-F5344CB8AC3E}">
        <p14:creationId xmlns:p14="http://schemas.microsoft.com/office/powerpoint/2010/main" val="18929323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hip\2009 framework\2009 framework\NEW FIGURE 1 (21.6.2010) eolc.jpg"/>
          <p:cNvPicPr>
            <a:picLocks noChangeAspect="1" noChangeArrowheads="1"/>
          </p:cNvPicPr>
          <p:nvPr/>
        </p:nvPicPr>
        <p:blipFill rotWithShape="1">
          <a:blip r:embed="rId2">
            <a:extLst>
              <a:ext uri="{28A0092B-C50C-407E-A947-70E740481C1C}">
                <a14:useLocalDpi xmlns:a14="http://schemas.microsoft.com/office/drawing/2010/main" val="0"/>
              </a:ext>
            </a:extLst>
          </a:blip>
          <a:srcRect l="1891" t="11524" r="1853" b="2348"/>
          <a:stretch/>
        </p:blipFill>
        <p:spPr bwMode="auto">
          <a:xfrm>
            <a:off x="559862" y="1162537"/>
            <a:ext cx="8027293" cy="512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5341473" y="6420791"/>
            <a:ext cx="37294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GB" sz="1800" kern="1200" dirty="0" err="1" smtClean="0">
                <a:latin typeface="Helvetica"/>
              </a:rPr>
              <a:t>Goodlin</a:t>
            </a:r>
            <a:r>
              <a:rPr lang="en-GB" sz="1800" kern="1200" dirty="0" smtClean="0">
                <a:latin typeface="Helvetica"/>
              </a:rPr>
              <a:t> JACC</a:t>
            </a:r>
            <a:r>
              <a:rPr lang="en-GB" sz="1800" kern="1200" dirty="0">
                <a:latin typeface="Helvetica"/>
              </a:rPr>
              <a:t>. 2009;54:386-396</a:t>
            </a:r>
            <a:endParaRPr lang="en-US" sz="1800" kern="1200" dirty="0">
              <a:latin typeface="Helvetica"/>
            </a:endParaRPr>
          </a:p>
        </p:txBody>
      </p:sp>
      <p:sp>
        <p:nvSpPr>
          <p:cNvPr id="6" name="Title 1"/>
          <p:cNvSpPr>
            <a:spLocks noGrp="1"/>
          </p:cNvSpPr>
          <p:nvPr>
            <p:ph type="title"/>
          </p:nvPr>
        </p:nvSpPr>
        <p:spPr>
          <a:xfrm>
            <a:off x="685800" y="-93901"/>
            <a:ext cx="7770813" cy="1429871"/>
          </a:xfrm>
        </p:spPr>
        <p:txBody>
          <a:bodyPr>
            <a:normAutofit/>
          </a:bodyPr>
          <a:lstStyle/>
          <a:p>
            <a:r>
              <a:rPr lang="en-US" dirty="0" smtClean="0"/>
              <a:t>Phases of HF</a:t>
            </a:r>
            <a:endParaRPr lang="en-US" dirty="0"/>
          </a:p>
        </p:txBody>
      </p:sp>
    </p:spTree>
    <p:extLst>
      <p:ext uri="{BB962C8B-B14F-4D97-AF65-F5344CB8AC3E}">
        <p14:creationId xmlns:p14="http://schemas.microsoft.com/office/powerpoint/2010/main" val="23270227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02-20 at 9.46.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71" y="1029156"/>
            <a:ext cx="8101586" cy="5320844"/>
          </a:xfrm>
          <a:prstGeom prst="rect">
            <a:avLst/>
          </a:prstGeom>
        </p:spPr>
      </p:pic>
      <p:sp>
        <p:nvSpPr>
          <p:cNvPr id="9" name="TextBox 8"/>
          <p:cNvSpPr txBox="1"/>
          <p:nvPr/>
        </p:nvSpPr>
        <p:spPr>
          <a:xfrm>
            <a:off x="1645503" y="221563"/>
            <a:ext cx="6067436" cy="707886"/>
          </a:xfrm>
          <a:prstGeom prst="rect">
            <a:avLst/>
          </a:prstGeom>
          <a:noFill/>
        </p:spPr>
        <p:txBody>
          <a:bodyPr wrap="none" rtlCol="0">
            <a:spAutoFit/>
          </a:bodyPr>
          <a:lstStyle/>
          <a:p>
            <a:r>
              <a:rPr lang="en-US" sz="4000" dirty="0" smtClean="0">
                <a:latin typeface="Helvetica"/>
              </a:rPr>
              <a:t>Trajectories at End-of-Life</a:t>
            </a:r>
            <a:endParaRPr lang="en-US" sz="4000" dirty="0">
              <a:latin typeface="Helvetica"/>
            </a:endParaRPr>
          </a:p>
        </p:txBody>
      </p:sp>
      <p:sp>
        <p:nvSpPr>
          <p:cNvPr id="10" name="TextBox 9"/>
          <p:cNvSpPr txBox="1"/>
          <p:nvPr/>
        </p:nvSpPr>
        <p:spPr>
          <a:xfrm>
            <a:off x="3396544" y="6434516"/>
            <a:ext cx="5714958" cy="369332"/>
          </a:xfrm>
          <a:prstGeom prst="rect">
            <a:avLst/>
          </a:prstGeom>
          <a:noFill/>
        </p:spPr>
        <p:txBody>
          <a:bodyPr wrap="square" rtlCol="0">
            <a:spAutoFit/>
          </a:bodyPr>
          <a:lstStyle/>
          <a:p>
            <a:r>
              <a:rPr lang="en-US" dirty="0" err="1" smtClean="0">
                <a:latin typeface="Helvetica"/>
              </a:rPr>
              <a:t>Jaarsma</a:t>
            </a:r>
            <a:r>
              <a:rPr lang="en-US" dirty="0" smtClean="0">
                <a:latin typeface="Helvetica"/>
              </a:rPr>
              <a:t> presentation; British Medical Journal 2008</a:t>
            </a:r>
            <a:endParaRPr lang="en-US" dirty="0">
              <a:latin typeface="Helvetica"/>
            </a:endParaRPr>
          </a:p>
        </p:txBody>
      </p:sp>
    </p:spTree>
    <p:extLst>
      <p:ext uri="{BB962C8B-B14F-4D97-AF65-F5344CB8AC3E}">
        <p14:creationId xmlns:p14="http://schemas.microsoft.com/office/powerpoint/2010/main" val="40554811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Disclosures</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0390357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9013"/>
            <a:ext cx="7770813" cy="1208183"/>
          </a:xfrm>
        </p:spPr>
        <p:txBody>
          <a:bodyPr/>
          <a:lstStyle/>
          <a:p>
            <a:r>
              <a:rPr lang="en-US" dirty="0" smtClean="0"/>
              <a:t>Transition to Palliative Care</a:t>
            </a:r>
            <a:endParaRPr lang="en-US" dirty="0"/>
          </a:p>
        </p:txBody>
      </p:sp>
      <p:pic>
        <p:nvPicPr>
          <p:cNvPr id="6" name="Picture 5" descr="Screen shot 2012-02-20 at 11.01.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763" y="1247196"/>
            <a:ext cx="6047286" cy="5469687"/>
          </a:xfrm>
          <a:prstGeom prst="rect">
            <a:avLst/>
          </a:prstGeom>
        </p:spPr>
      </p:pic>
      <p:sp>
        <p:nvSpPr>
          <p:cNvPr id="4" name="TextBox 3"/>
          <p:cNvSpPr txBox="1"/>
          <p:nvPr/>
        </p:nvSpPr>
        <p:spPr>
          <a:xfrm>
            <a:off x="7512960" y="6347551"/>
            <a:ext cx="1480506" cy="369332"/>
          </a:xfrm>
          <a:prstGeom prst="rect">
            <a:avLst/>
          </a:prstGeom>
          <a:noFill/>
        </p:spPr>
        <p:txBody>
          <a:bodyPr wrap="none" rtlCol="0">
            <a:spAutoFit/>
          </a:bodyPr>
          <a:lstStyle/>
          <a:p>
            <a:r>
              <a:rPr lang="en-US" dirty="0" smtClean="0">
                <a:latin typeface="Helvetica"/>
                <a:cs typeface="Helvetica"/>
              </a:rPr>
              <a:t>Murray 2007</a:t>
            </a:r>
            <a:endParaRPr lang="en-US" dirty="0">
              <a:latin typeface="Helvetica"/>
              <a:cs typeface="Helvetica"/>
            </a:endParaRPr>
          </a:p>
        </p:txBody>
      </p:sp>
      <p:sp>
        <p:nvSpPr>
          <p:cNvPr id="5" name="Donut 4"/>
          <p:cNvSpPr/>
          <p:nvPr/>
        </p:nvSpPr>
        <p:spPr>
          <a:xfrm>
            <a:off x="4644463" y="1737340"/>
            <a:ext cx="587037" cy="1773285"/>
          </a:xfrm>
          <a:prstGeom prst="donut">
            <a:avLst>
              <a:gd name="adj" fmla="val 126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5803252" y="4396121"/>
            <a:ext cx="587037" cy="1781906"/>
          </a:xfrm>
          <a:prstGeom prst="donut">
            <a:avLst>
              <a:gd name="adj" fmla="val 126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1566991" y="-1040778"/>
            <a:ext cx="5733427" cy="9325630"/>
          </a:xfrm>
          <a:prstGeom prst="rect">
            <a:avLst/>
          </a:prstGeom>
          <a:noFill/>
        </p:spPr>
        <p:txBody>
          <a:bodyPr wrap="square" rtlCol="0">
            <a:spAutoFit/>
          </a:bodyPr>
          <a:lstStyle/>
          <a:p>
            <a:r>
              <a:rPr lang="en-US" sz="60000" b="1" dirty="0" smtClean="0">
                <a:ln w="19050">
                  <a:solidFill>
                    <a:schemeClr val="tx2">
                      <a:tint val="1000"/>
                    </a:schemeClr>
                  </a:solidFill>
                  <a:prstDash val="solid"/>
                </a:ln>
                <a:solidFill>
                  <a:schemeClr val="accent3">
                    <a:alpha val="37000"/>
                  </a:schemeClr>
                </a:solidFill>
                <a:effectLst>
                  <a:outerShdw blurRad="50000" dist="50800" dir="7500000" algn="tl">
                    <a:srgbClr val="000000">
                      <a:shade val="5000"/>
                      <a:alpha val="35000"/>
                    </a:srgbClr>
                  </a:outerShdw>
                </a:effectLst>
                <a:latin typeface="Helvetica"/>
                <a:cs typeface="Helvetica"/>
              </a:rPr>
              <a:t>X</a:t>
            </a:r>
            <a:endParaRPr lang="en-US" sz="60000" b="1" dirty="0">
              <a:ln w="19050">
                <a:solidFill>
                  <a:schemeClr val="tx2">
                    <a:tint val="1000"/>
                  </a:schemeClr>
                </a:solidFill>
                <a:prstDash val="solid"/>
              </a:ln>
              <a:solidFill>
                <a:schemeClr val="accent3">
                  <a:alpha val="37000"/>
                </a:schemeClr>
              </a:solidFill>
              <a:effectLst>
                <a:outerShdw blurRad="50000" dist="50800" dir="7500000" algn="tl">
                  <a:srgbClr val="000000">
                    <a:shade val="5000"/>
                    <a:alpha val="35000"/>
                  </a:srgbClr>
                </a:outerShdw>
              </a:effectLst>
              <a:latin typeface="Helvetica"/>
              <a:cs typeface="Helvetica"/>
            </a:endParaRPr>
          </a:p>
        </p:txBody>
      </p:sp>
    </p:spTree>
    <p:extLst>
      <p:ext uri="{BB962C8B-B14F-4D97-AF65-F5344CB8AC3E}">
        <p14:creationId xmlns:p14="http://schemas.microsoft.com/office/powerpoint/2010/main" val="16770321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checkerboard(across)">
                                      <p:cBhvr>
                                        <p:cTn id="2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32" y="5769"/>
            <a:ext cx="8850923" cy="1429871"/>
          </a:xfrm>
        </p:spPr>
        <p:txBody>
          <a:bodyPr>
            <a:normAutofit/>
          </a:bodyPr>
          <a:lstStyle/>
          <a:p>
            <a:r>
              <a:rPr lang="en-US" sz="4300" dirty="0" smtClean="0">
                <a:cs typeface="Helvetica"/>
              </a:rPr>
              <a:t>? Better Model </a:t>
            </a:r>
            <a:r>
              <a:rPr lang="en-US" sz="4300" dirty="0" smtClean="0">
                <a:cs typeface="Helvetica"/>
                <a:sym typeface="Wingdings"/>
              </a:rPr>
              <a:t></a:t>
            </a:r>
            <a:r>
              <a:rPr lang="en-US" sz="4300" dirty="0" smtClean="0">
                <a:cs typeface="Helvetica"/>
              </a:rPr>
              <a:t> Concurrent Care</a:t>
            </a:r>
            <a:endParaRPr lang="en-US" sz="4300" dirty="0">
              <a:cs typeface="Helvetica"/>
            </a:endParaRPr>
          </a:p>
        </p:txBody>
      </p:sp>
      <p:sp>
        <p:nvSpPr>
          <p:cNvPr id="3" name="Content Placeholder 2"/>
          <p:cNvSpPr>
            <a:spLocks noGrp="1"/>
          </p:cNvSpPr>
          <p:nvPr>
            <p:ph idx="1"/>
          </p:nvPr>
        </p:nvSpPr>
        <p:spPr/>
        <p:txBody>
          <a:bodyPr/>
          <a:lstStyle/>
          <a:p>
            <a:endParaRPr lang="en-US" dirty="0"/>
          </a:p>
        </p:txBody>
      </p:sp>
      <p:sp>
        <p:nvSpPr>
          <p:cNvPr id="5" name="Rectangle 4"/>
          <p:cNvSpPr/>
          <p:nvPr/>
        </p:nvSpPr>
        <p:spPr>
          <a:xfrm>
            <a:off x="390143" y="1468332"/>
            <a:ext cx="8469852" cy="480184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a:endParaRPr>
          </a:p>
        </p:txBody>
      </p:sp>
      <p:sp>
        <p:nvSpPr>
          <p:cNvPr id="13" name="TextBox 12"/>
          <p:cNvSpPr txBox="1"/>
          <p:nvPr/>
        </p:nvSpPr>
        <p:spPr>
          <a:xfrm>
            <a:off x="2599457" y="2718398"/>
            <a:ext cx="6260537" cy="553998"/>
          </a:xfrm>
          <a:prstGeom prst="rect">
            <a:avLst/>
          </a:prstGeom>
          <a:noFill/>
        </p:spPr>
        <p:txBody>
          <a:bodyPr wrap="square" rtlCol="0">
            <a:spAutoFit/>
          </a:bodyPr>
          <a:lstStyle/>
          <a:p>
            <a:r>
              <a:rPr lang="en-US" sz="3000" b="1" dirty="0" smtClean="0">
                <a:latin typeface="Helvetica"/>
                <a:cs typeface="Helvetica"/>
              </a:rPr>
              <a:t>Standard Heart Failure Treatment</a:t>
            </a:r>
            <a:endParaRPr lang="en-US" sz="3000" b="1" dirty="0">
              <a:latin typeface="Helvetica"/>
              <a:cs typeface="Helvetica"/>
            </a:endParaRPr>
          </a:p>
        </p:txBody>
      </p:sp>
      <p:cxnSp>
        <p:nvCxnSpPr>
          <p:cNvPr id="16" name="Straight Arrow Connector 15"/>
          <p:cNvCxnSpPr/>
          <p:nvPr/>
        </p:nvCxnSpPr>
        <p:spPr>
          <a:xfrm>
            <a:off x="2478349" y="4097438"/>
            <a:ext cx="6369665" cy="0"/>
          </a:xfrm>
          <a:prstGeom prst="straightConnector1">
            <a:avLst/>
          </a:prstGeom>
          <a:ln w="190500">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677198" y="4735972"/>
            <a:ext cx="5556100" cy="553998"/>
          </a:xfrm>
          <a:prstGeom prst="rect">
            <a:avLst/>
          </a:prstGeom>
          <a:noFill/>
        </p:spPr>
        <p:txBody>
          <a:bodyPr wrap="square" rtlCol="0">
            <a:spAutoFit/>
          </a:bodyPr>
          <a:lstStyle/>
          <a:p>
            <a:r>
              <a:rPr lang="en-US" sz="3000" b="1" dirty="0" smtClean="0">
                <a:latin typeface="Helvetica"/>
                <a:cs typeface="Helvetica"/>
              </a:rPr>
              <a:t>Palliative Care</a:t>
            </a:r>
            <a:endParaRPr lang="en-US" sz="3000" b="1" dirty="0">
              <a:latin typeface="Helvetica"/>
              <a:cs typeface="Helvetica"/>
            </a:endParaRPr>
          </a:p>
        </p:txBody>
      </p:sp>
      <p:cxnSp>
        <p:nvCxnSpPr>
          <p:cNvPr id="21" name="Straight Connector 20"/>
          <p:cNvCxnSpPr/>
          <p:nvPr/>
        </p:nvCxnSpPr>
        <p:spPr>
          <a:xfrm>
            <a:off x="2450645" y="1468331"/>
            <a:ext cx="0" cy="4801840"/>
          </a:xfrm>
          <a:prstGeom prst="line">
            <a:avLst/>
          </a:prstGeom>
          <a:ln w="180975" cmpd="sng">
            <a:solidFill>
              <a:srgbClr val="B50B1B"/>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150906" y="1468333"/>
            <a:ext cx="569387" cy="4871286"/>
          </a:xfrm>
          <a:prstGeom prst="rect">
            <a:avLst/>
          </a:prstGeom>
          <a:noFill/>
        </p:spPr>
        <p:txBody>
          <a:bodyPr vert="wordArtVert" wrap="square" rtlCol="0">
            <a:spAutoFit/>
          </a:bodyPr>
          <a:lstStyle/>
          <a:p>
            <a:r>
              <a:rPr lang="en-US" sz="2500" b="1" spc="500" dirty="0" smtClean="0">
                <a:latin typeface="Helvetica"/>
                <a:cs typeface="Helvetica"/>
              </a:rPr>
              <a:t>NYHA CLASS III</a:t>
            </a:r>
            <a:endParaRPr lang="en-US" sz="2500" b="1" spc="500" dirty="0">
              <a:latin typeface="Helvetica"/>
            </a:endParaRPr>
          </a:p>
        </p:txBody>
      </p:sp>
    </p:spTree>
    <p:extLst>
      <p:ext uri="{BB962C8B-B14F-4D97-AF65-F5344CB8AC3E}">
        <p14:creationId xmlns:p14="http://schemas.microsoft.com/office/powerpoint/2010/main" val="27015505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7721.jpg"/>
          <p:cNvPicPr>
            <a:picLocks noChangeAspect="1"/>
          </p:cNvPicPr>
          <p:nvPr/>
        </p:nvPicPr>
        <p:blipFill rotWithShape="1">
          <a:blip r:embed="rId2">
            <a:extLst>
              <a:ext uri="{28A0092B-C50C-407E-A947-70E740481C1C}">
                <a14:useLocalDpi xmlns:a14="http://schemas.microsoft.com/office/drawing/2010/main" val="0"/>
              </a:ext>
            </a:extLst>
          </a:blip>
          <a:srcRect l="3268" t="4319" r="1503" b="1385"/>
          <a:stretch/>
        </p:blipFill>
        <p:spPr bwMode="auto">
          <a:xfrm>
            <a:off x="-77552" y="-365497"/>
            <a:ext cx="9413478" cy="722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36112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n on train track.jpg"/>
          <p:cNvPicPr>
            <a:picLocks noGrp="1" noChangeAspect="1"/>
          </p:cNvPicPr>
          <p:nvPr>
            <p:ph idx="1"/>
          </p:nvPr>
        </p:nvPicPr>
        <p:blipFill>
          <a:blip r:embed="rId2">
            <a:extLst>
              <a:ext uri="{28A0092B-C50C-407E-A947-70E740481C1C}">
                <a14:useLocalDpi xmlns:a14="http://schemas.microsoft.com/office/drawing/2010/main" val="0"/>
              </a:ext>
            </a:extLst>
          </a:blip>
          <a:srcRect t="8713" b="8713"/>
          <a:stretch>
            <a:fillRect/>
          </a:stretch>
        </p:blipFill>
        <p:spPr bwMode="auto">
          <a:xfrm>
            <a:off x="614526" y="1869140"/>
            <a:ext cx="8017256" cy="439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912900" y="6261170"/>
            <a:ext cx="4026806" cy="292388"/>
          </a:xfrm>
          <a:prstGeom prst="rect">
            <a:avLst/>
          </a:prstGeom>
          <a:noFill/>
        </p:spPr>
        <p:txBody>
          <a:bodyPr wrap="square" rtlCol="0">
            <a:spAutoFit/>
          </a:bodyPr>
          <a:lstStyle/>
          <a:p>
            <a:r>
              <a:rPr lang="en-US" sz="1300" dirty="0" smtClean="0"/>
              <a:t>http://</a:t>
            </a:r>
            <a:r>
              <a:rPr lang="en-US" sz="1300" dirty="0" err="1"/>
              <a:t>palliative.info</a:t>
            </a:r>
            <a:r>
              <a:rPr lang="en-US" sz="1300" dirty="0"/>
              <a:t>/pages/</a:t>
            </a:r>
            <a:r>
              <a:rPr lang="en-US" sz="1300" dirty="0" err="1"/>
              <a:t>TeachingMaterial.htm</a:t>
            </a:r>
            <a:endParaRPr lang="en-US" sz="1300" dirty="0"/>
          </a:p>
        </p:txBody>
      </p:sp>
      <p:sp>
        <p:nvSpPr>
          <p:cNvPr id="9" name="TextBox 8"/>
          <p:cNvSpPr txBox="1"/>
          <p:nvPr/>
        </p:nvSpPr>
        <p:spPr>
          <a:xfrm>
            <a:off x="1398060" y="296528"/>
            <a:ext cx="6496490" cy="630942"/>
          </a:xfrm>
          <a:prstGeom prst="rect">
            <a:avLst/>
          </a:prstGeom>
          <a:noFill/>
        </p:spPr>
        <p:txBody>
          <a:bodyPr wrap="none" rtlCol="0">
            <a:spAutoFit/>
          </a:bodyPr>
          <a:lstStyle/>
          <a:p>
            <a:r>
              <a:rPr lang="en-US" sz="3500" dirty="0" smtClean="0">
                <a:solidFill>
                  <a:srgbClr val="FFFF00"/>
                </a:solidFill>
                <a:latin typeface="Helvetica"/>
                <a:cs typeface="Helvetica"/>
              </a:rPr>
              <a:t>Did I tell patient what’s coming?</a:t>
            </a:r>
            <a:endParaRPr lang="en-US" sz="3500" dirty="0">
              <a:solidFill>
                <a:srgbClr val="FFFF00"/>
              </a:solidFill>
              <a:latin typeface="Helvetica"/>
              <a:cs typeface="Helvetica"/>
            </a:endParaRPr>
          </a:p>
        </p:txBody>
      </p:sp>
    </p:spTree>
    <p:extLst>
      <p:ext uri="{BB962C8B-B14F-4D97-AF65-F5344CB8AC3E}">
        <p14:creationId xmlns:p14="http://schemas.microsoft.com/office/powerpoint/2010/main" val="29109523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to Case</a:t>
            </a:r>
            <a:endParaRPr lang="en-US" dirty="0"/>
          </a:p>
        </p:txBody>
      </p:sp>
      <p:sp>
        <p:nvSpPr>
          <p:cNvPr id="3" name="Content Placeholder 2"/>
          <p:cNvSpPr>
            <a:spLocks noGrp="1"/>
          </p:cNvSpPr>
          <p:nvPr>
            <p:ph idx="1"/>
          </p:nvPr>
        </p:nvSpPr>
        <p:spPr/>
        <p:txBody>
          <a:bodyPr/>
          <a:lstStyle/>
          <a:p>
            <a:r>
              <a:rPr lang="en-US" dirty="0" smtClean="0"/>
              <a:t>Improve patient comfort </a:t>
            </a:r>
            <a:endParaRPr lang="en-US" dirty="0"/>
          </a:p>
          <a:p>
            <a:pPr lvl="1"/>
            <a:r>
              <a:rPr lang="en-US" dirty="0" smtClean="0"/>
              <a:t>IV Lasix, immediate opioids, possibly oxygen</a:t>
            </a:r>
          </a:p>
          <a:p>
            <a:r>
              <a:rPr lang="en-US" dirty="0" smtClean="0"/>
              <a:t>Communicate with patient and family </a:t>
            </a:r>
          </a:p>
          <a:p>
            <a:pPr lvl="1"/>
            <a:r>
              <a:rPr lang="en-US" dirty="0"/>
              <a:t>D</a:t>
            </a:r>
            <a:r>
              <a:rPr lang="en-US" dirty="0" smtClean="0"/>
              <a:t>iscuss options and prognosis</a:t>
            </a:r>
          </a:p>
          <a:p>
            <a:pPr lvl="1"/>
            <a:r>
              <a:rPr lang="en-US" dirty="0" smtClean="0"/>
              <a:t>Make recommendations</a:t>
            </a:r>
          </a:p>
          <a:p>
            <a:r>
              <a:rPr lang="en-US" dirty="0" smtClean="0"/>
              <a:t>? 2 options:</a:t>
            </a:r>
          </a:p>
          <a:p>
            <a:pPr lvl="1"/>
            <a:r>
              <a:rPr lang="en-US" dirty="0" smtClean="0"/>
              <a:t>Admit to CCU or Medicine and try aggressive diuresis</a:t>
            </a:r>
          </a:p>
        </p:txBody>
      </p:sp>
    </p:spTree>
    <p:extLst>
      <p:ext uri="{BB962C8B-B14F-4D97-AF65-F5344CB8AC3E}">
        <p14:creationId xmlns:p14="http://schemas.microsoft.com/office/powerpoint/2010/main" val="233867885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Heart Failure Supportive Care Clinic (HFS)</a:t>
            </a:r>
            <a:endParaRPr lang="en-US" dirty="0"/>
          </a:p>
        </p:txBody>
      </p:sp>
      <p:sp>
        <p:nvSpPr>
          <p:cNvPr id="3" name="Content Placeholder 2"/>
          <p:cNvSpPr>
            <a:spLocks noGrp="1"/>
          </p:cNvSpPr>
          <p:nvPr>
            <p:ph idx="1"/>
          </p:nvPr>
        </p:nvSpPr>
        <p:spPr>
          <a:xfrm>
            <a:off x="685800" y="1559405"/>
            <a:ext cx="7770813" cy="1344754"/>
          </a:xfrm>
        </p:spPr>
        <p:txBody>
          <a:bodyPr>
            <a:normAutofit/>
          </a:bodyPr>
          <a:lstStyle/>
          <a:p>
            <a:r>
              <a:rPr lang="en-US" dirty="0" smtClean="0"/>
              <a:t>Established in January 2011 at St. Paul’s Hospital / VGH</a:t>
            </a:r>
          </a:p>
          <a:p>
            <a:r>
              <a:rPr lang="en-US" dirty="0" smtClean="0"/>
              <a:t>Pilot Project - Hypothesis</a:t>
            </a:r>
            <a:endParaRPr lang="en-US" dirty="0"/>
          </a:p>
        </p:txBody>
      </p:sp>
      <p:pic>
        <p:nvPicPr>
          <p:cNvPr id="4" name="Picture 3" descr="Heart Center 1.jpg"/>
          <p:cNvPicPr>
            <a:picLocks noChangeAspect="1"/>
          </p:cNvPicPr>
          <p:nvPr/>
        </p:nvPicPr>
        <p:blipFill rotWithShape="1">
          <a:blip r:embed="rId2" cstate="print">
            <a:extLst>
              <a:ext uri="{28A0092B-C50C-407E-A947-70E740481C1C}">
                <a14:useLocalDpi xmlns:a14="http://schemas.microsoft.com/office/drawing/2010/main" val="0"/>
              </a:ext>
            </a:extLst>
          </a:blip>
          <a:srcRect t="10678" b="13999"/>
          <a:stretch/>
        </p:blipFill>
        <p:spPr>
          <a:xfrm>
            <a:off x="370743" y="2904159"/>
            <a:ext cx="3787683" cy="3819709"/>
          </a:xfrm>
          <a:prstGeom prst="rect">
            <a:avLst/>
          </a:prstGeom>
        </p:spPr>
      </p:pic>
      <p:pic>
        <p:nvPicPr>
          <p:cNvPr id="5" name="Picture 4" descr="heart center 2.jpg"/>
          <p:cNvPicPr>
            <a:picLocks noChangeAspect="1"/>
          </p:cNvPicPr>
          <p:nvPr/>
        </p:nvPicPr>
        <p:blipFill rotWithShape="1">
          <a:blip r:embed="rId3" cstate="print">
            <a:extLst>
              <a:ext uri="{28A0092B-C50C-407E-A947-70E740481C1C}">
                <a14:useLocalDpi xmlns:a14="http://schemas.microsoft.com/office/drawing/2010/main" val="0"/>
              </a:ext>
            </a:extLst>
          </a:blip>
          <a:srcRect t="17871" b="14797"/>
          <a:stretch/>
        </p:blipFill>
        <p:spPr>
          <a:xfrm>
            <a:off x="4656928" y="2904158"/>
            <a:ext cx="4237202" cy="3819709"/>
          </a:xfrm>
          <a:prstGeom prst="rect">
            <a:avLst/>
          </a:prstGeom>
        </p:spPr>
      </p:pic>
    </p:spTree>
    <p:extLst>
      <p:ext uri="{BB962C8B-B14F-4D97-AF65-F5344CB8AC3E}">
        <p14:creationId xmlns:p14="http://schemas.microsoft.com/office/powerpoint/2010/main" val="55623217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Heart Failure Supportive Care Clinic (HFS)</a:t>
            </a:r>
            <a:endParaRPr lang="en-US" dirty="0"/>
          </a:p>
        </p:txBody>
      </p:sp>
      <p:sp>
        <p:nvSpPr>
          <p:cNvPr id="3" name="Content Placeholder 2"/>
          <p:cNvSpPr>
            <a:spLocks noGrp="1"/>
          </p:cNvSpPr>
          <p:nvPr>
            <p:ph idx="1"/>
          </p:nvPr>
        </p:nvSpPr>
        <p:spPr>
          <a:xfrm>
            <a:off x="0" y="1869141"/>
            <a:ext cx="9046308" cy="1970079"/>
          </a:xfrm>
        </p:spPr>
        <p:txBody>
          <a:bodyPr/>
          <a:lstStyle/>
          <a:p>
            <a:pPr marL="0" indent="0" algn="ctr">
              <a:buNone/>
            </a:pPr>
            <a:r>
              <a:rPr lang="en-US" sz="3500" dirty="0" smtClean="0">
                <a:solidFill>
                  <a:srgbClr val="FFFFFF"/>
                </a:solidFill>
              </a:rPr>
              <a:t>Clinic Concept </a:t>
            </a:r>
            <a:r>
              <a:rPr lang="en-US" sz="3500" dirty="0" smtClean="0">
                <a:solidFill>
                  <a:srgbClr val="FFFFFF"/>
                </a:solidFill>
                <a:sym typeface="Wingdings"/>
              </a:rPr>
              <a:t> </a:t>
            </a:r>
            <a:r>
              <a:rPr lang="en-US" sz="3500" dirty="0" smtClean="0">
                <a:solidFill>
                  <a:srgbClr val="FFFFFF"/>
                </a:solidFill>
              </a:rPr>
              <a:t>Dr. </a:t>
            </a:r>
            <a:r>
              <a:rPr lang="en-US" sz="3500" dirty="0" err="1" smtClean="0">
                <a:solidFill>
                  <a:srgbClr val="FFFFFF"/>
                </a:solidFill>
              </a:rPr>
              <a:t>Temel’s</a:t>
            </a:r>
            <a:r>
              <a:rPr lang="en-US" sz="3500" dirty="0" smtClean="0">
                <a:solidFill>
                  <a:srgbClr val="FFFFFF"/>
                </a:solidFill>
              </a:rPr>
              <a:t> Study NEJM</a:t>
            </a:r>
          </a:p>
          <a:p>
            <a:endParaRPr lang="en-US" dirty="0" smtClean="0">
              <a:solidFill>
                <a:schemeClr val="accent1">
                  <a:lumMod val="40000"/>
                  <a:lumOff val="60000"/>
                </a:schemeClr>
              </a:solidFill>
            </a:endParaRPr>
          </a:p>
        </p:txBody>
      </p:sp>
      <p:pic>
        <p:nvPicPr>
          <p:cNvPr id="4" name="Picture 3" descr="Screen shot 2012-09-29 at 12.12.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419" y="2549770"/>
            <a:ext cx="7983969" cy="4009024"/>
          </a:xfrm>
          <a:prstGeom prst="rect">
            <a:avLst/>
          </a:prstGeom>
        </p:spPr>
      </p:pic>
    </p:spTree>
    <p:extLst>
      <p:ext uri="{BB962C8B-B14F-4D97-AF65-F5344CB8AC3E}">
        <p14:creationId xmlns:p14="http://schemas.microsoft.com/office/powerpoint/2010/main" val="275012174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453517"/>
            <a:ext cx="7770813" cy="4257022"/>
          </a:xfrm>
        </p:spPr>
        <p:txBody>
          <a:bodyPr>
            <a:normAutofit/>
          </a:bodyPr>
          <a:lstStyle/>
          <a:p>
            <a:r>
              <a:rPr lang="en-US" sz="2300" dirty="0" smtClean="0"/>
              <a:t>Newly diagnosed metastatic NSCLC (n =151)</a:t>
            </a:r>
          </a:p>
          <a:p>
            <a:r>
              <a:rPr lang="en-US" sz="2300" b="1" dirty="0" smtClean="0">
                <a:solidFill>
                  <a:srgbClr val="F9D59B"/>
                </a:solidFill>
              </a:rPr>
              <a:t>Randomized to:</a:t>
            </a:r>
          </a:p>
          <a:p>
            <a:pPr lvl="1"/>
            <a:r>
              <a:rPr lang="en-US" sz="2300" dirty="0" smtClean="0"/>
              <a:t>Early palliative care &amp; standard oncology care</a:t>
            </a:r>
          </a:p>
          <a:p>
            <a:pPr lvl="1"/>
            <a:r>
              <a:rPr lang="en-US" sz="2300" dirty="0" smtClean="0"/>
              <a:t>Standard oncology care</a:t>
            </a:r>
          </a:p>
          <a:p>
            <a:r>
              <a:rPr lang="en-US" sz="2300" b="1" dirty="0" smtClean="0">
                <a:solidFill>
                  <a:srgbClr val="F9D59B"/>
                </a:solidFill>
              </a:rPr>
              <a:t>Primary outcome:  </a:t>
            </a:r>
            <a:r>
              <a:rPr lang="en-US" sz="2300" b="1" dirty="0" err="1" smtClean="0">
                <a:solidFill>
                  <a:srgbClr val="F9D59B"/>
                </a:solidFill>
              </a:rPr>
              <a:t>QoL</a:t>
            </a:r>
            <a:r>
              <a:rPr lang="en-US" sz="2300" b="1" dirty="0" smtClean="0">
                <a:solidFill>
                  <a:srgbClr val="F9D59B"/>
                </a:solidFill>
              </a:rPr>
              <a:t>  and Mood at 12 weeks</a:t>
            </a:r>
          </a:p>
          <a:p>
            <a:pPr lvl="1"/>
            <a:r>
              <a:rPr lang="en-US" sz="2300" dirty="0" err="1" smtClean="0"/>
              <a:t>QoL</a:t>
            </a:r>
            <a:r>
              <a:rPr lang="en-US" sz="2300" dirty="0" smtClean="0"/>
              <a:t> measured by FACT – L</a:t>
            </a:r>
          </a:p>
          <a:p>
            <a:pPr lvl="1"/>
            <a:r>
              <a:rPr lang="en-US" sz="2300" dirty="0" smtClean="0"/>
              <a:t>Mood measured by Hospital Anxiety and Depression Scale</a:t>
            </a:r>
            <a:endParaRPr lang="en-US" sz="2300" dirty="0"/>
          </a:p>
        </p:txBody>
      </p:sp>
      <p:pic>
        <p:nvPicPr>
          <p:cNvPr id="4" name="Picture 3" descr="Screen shot 2013-01-20 at 2.11.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618" y="56190"/>
            <a:ext cx="7028932" cy="2284947"/>
          </a:xfrm>
          <a:prstGeom prst="rect">
            <a:avLst/>
          </a:prstGeom>
        </p:spPr>
      </p:pic>
      <p:sp>
        <p:nvSpPr>
          <p:cNvPr id="5" name="TextBox 4"/>
          <p:cNvSpPr txBox="1"/>
          <p:nvPr/>
        </p:nvSpPr>
        <p:spPr>
          <a:xfrm>
            <a:off x="6795143" y="6341207"/>
            <a:ext cx="2198814" cy="369332"/>
          </a:xfrm>
          <a:prstGeom prst="rect">
            <a:avLst/>
          </a:prstGeom>
          <a:noFill/>
        </p:spPr>
        <p:txBody>
          <a:bodyPr wrap="none" rtlCol="0">
            <a:spAutoFit/>
          </a:bodyPr>
          <a:lstStyle/>
          <a:p>
            <a:r>
              <a:rPr lang="en-US" dirty="0" err="1" smtClean="0">
                <a:latin typeface="Helvetica"/>
                <a:cs typeface="Helvetica"/>
              </a:rPr>
              <a:t>Temel</a:t>
            </a:r>
            <a:r>
              <a:rPr lang="en-US" dirty="0" smtClean="0">
                <a:latin typeface="Helvetica"/>
                <a:cs typeface="Helvetica"/>
              </a:rPr>
              <a:t>, NEJM, 2010</a:t>
            </a:r>
            <a:endParaRPr lang="en-US" dirty="0">
              <a:latin typeface="Helvetica"/>
              <a:cs typeface="Helvetica"/>
            </a:endParaRPr>
          </a:p>
        </p:txBody>
      </p:sp>
    </p:spTree>
    <p:extLst>
      <p:ext uri="{BB962C8B-B14F-4D97-AF65-F5344CB8AC3E}">
        <p14:creationId xmlns:p14="http://schemas.microsoft.com/office/powerpoint/2010/main" val="279757894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1-20 at 2.17.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80" y="1063254"/>
            <a:ext cx="4279900" cy="3492500"/>
          </a:xfrm>
          <a:prstGeom prst="rect">
            <a:avLst/>
          </a:prstGeom>
        </p:spPr>
      </p:pic>
      <p:pic>
        <p:nvPicPr>
          <p:cNvPr id="5" name="Picture 4" descr="Screen shot 2013-01-20 at 2.18.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2221" y="1063254"/>
            <a:ext cx="4525302" cy="3492500"/>
          </a:xfrm>
          <a:prstGeom prst="rect">
            <a:avLst/>
          </a:prstGeom>
        </p:spPr>
      </p:pic>
      <p:sp>
        <p:nvSpPr>
          <p:cNvPr id="6" name="TextBox 5"/>
          <p:cNvSpPr txBox="1"/>
          <p:nvPr/>
        </p:nvSpPr>
        <p:spPr>
          <a:xfrm>
            <a:off x="6795143" y="6341207"/>
            <a:ext cx="2198814" cy="369332"/>
          </a:xfrm>
          <a:prstGeom prst="rect">
            <a:avLst/>
          </a:prstGeom>
          <a:noFill/>
        </p:spPr>
        <p:txBody>
          <a:bodyPr wrap="none" rtlCol="0">
            <a:spAutoFit/>
          </a:bodyPr>
          <a:lstStyle/>
          <a:p>
            <a:r>
              <a:rPr lang="en-US" dirty="0" err="1" smtClean="0">
                <a:latin typeface="Helvetica"/>
                <a:cs typeface="Helvetica"/>
              </a:rPr>
              <a:t>Temel</a:t>
            </a:r>
            <a:r>
              <a:rPr lang="en-US" dirty="0" smtClean="0">
                <a:latin typeface="Helvetica"/>
                <a:cs typeface="Helvetica"/>
              </a:rPr>
              <a:t>, NEJM, 2010</a:t>
            </a:r>
            <a:endParaRPr lang="en-US" dirty="0">
              <a:latin typeface="Helvetica"/>
              <a:cs typeface="Helvetica"/>
            </a:endParaRPr>
          </a:p>
        </p:txBody>
      </p:sp>
      <p:sp>
        <p:nvSpPr>
          <p:cNvPr id="7" name="TextBox 6"/>
          <p:cNvSpPr txBox="1"/>
          <p:nvPr/>
        </p:nvSpPr>
        <p:spPr>
          <a:xfrm>
            <a:off x="1058519" y="4841618"/>
            <a:ext cx="2099525" cy="430887"/>
          </a:xfrm>
          <a:prstGeom prst="rect">
            <a:avLst/>
          </a:prstGeom>
          <a:noFill/>
        </p:spPr>
        <p:txBody>
          <a:bodyPr wrap="square" rtlCol="0">
            <a:spAutoFit/>
          </a:bodyPr>
          <a:lstStyle/>
          <a:p>
            <a:r>
              <a:rPr lang="en-US" sz="2200" dirty="0" smtClean="0">
                <a:latin typeface="Helvetica"/>
                <a:cs typeface="Helvetica"/>
              </a:rPr>
              <a:t>Quality of Life</a:t>
            </a:r>
            <a:endParaRPr lang="en-US" sz="2200" dirty="0">
              <a:latin typeface="Helvetica"/>
              <a:cs typeface="Helvetica"/>
            </a:endParaRPr>
          </a:p>
        </p:txBody>
      </p:sp>
      <p:sp>
        <p:nvSpPr>
          <p:cNvPr id="8" name="TextBox 7"/>
          <p:cNvSpPr txBox="1"/>
          <p:nvPr/>
        </p:nvSpPr>
        <p:spPr>
          <a:xfrm>
            <a:off x="6372282" y="4841618"/>
            <a:ext cx="1092991" cy="430887"/>
          </a:xfrm>
          <a:prstGeom prst="rect">
            <a:avLst/>
          </a:prstGeom>
          <a:noFill/>
        </p:spPr>
        <p:txBody>
          <a:bodyPr wrap="square" rtlCol="0">
            <a:spAutoFit/>
          </a:bodyPr>
          <a:lstStyle/>
          <a:p>
            <a:r>
              <a:rPr lang="en-US" sz="2200" dirty="0" smtClean="0">
                <a:latin typeface="Helvetica"/>
                <a:cs typeface="Helvetica"/>
              </a:rPr>
              <a:t>Mood</a:t>
            </a:r>
          </a:p>
        </p:txBody>
      </p:sp>
    </p:spTree>
    <p:extLst>
      <p:ext uri="{BB962C8B-B14F-4D97-AF65-F5344CB8AC3E}">
        <p14:creationId xmlns:p14="http://schemas.microsoft.com/office/powerpoint/2010/main" val="256278463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95143" y="6341207"/>
            <a:ext cx="2198814" cy="369332"/>
          </a:xfrm>
          <a:prstGeom prst="rect">
            <a:avLst/>
          </a:prstGeom>
          <a:noFill/>
        </p:spPr>
        <p:txBody>
          <a:bodyPr wrap="none" rtlCol="0">
            <a:spAutoFit/>
          </a:bodyPr>
          <a:lstStyle/>
          <a:p>
            <a:r>
              <a:rPr lang="en-US" dirty="0" err="1" smtClean="0">
                <a:latin typeface="Helvetica"/>
                <a:cs typeface="Helvetica"/>
              </a:rPr>
              <a:t>Temel</a:t>
            </a:r>
            <a:r>
              <a:rPr lang="en-US" dirty="0" smtClean="0">
                <a:latin typeface="Helvetica"/>
                <a:cs typeface="Helvetica"/>
              </a:rPr>
              <a:t>, NEJM, 2010</a:t>
            </a:r>
            <a:endParaRPr lang="en-US" dirty="0">
              <a:latin typeface="Helvetica"/>
              <a:cs typeface="Helvetica"/>
            </a:endParaRPr>
          </a:p>
        </p:txBody>
      </p:sp>
      <p:pic>
        <p:nvPicPr>
          <p:cNvPr id="5" name="Picture 4" descr="Screen shot 2013-01-20 at 2.18.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238" y="121732"/>
            <a:ext cx="6433448" cy="6219475"/>
          </a:xfrm>
          <a:prstGeom prst="rect">
            <a:avLst/>
          </a:prstGeom>
        </p:spPr>
      </p:pic>
    </p:spTree>
    <p:extLst>
      <p:ext uri="{BB962C8B-B14F-4D97-AF65-F5344CB8AC3E}">
        <p14:creationId xmlns:p14="http://schemas.microsoft.com/office/powerpoint/2010/main" val="225387721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685800" y="1869140"/>
            <a:ext cx="7770813" cy="4102979"/>
          </a:xfrm>
        </p:spPr>
        <p:txBody>
          <a:bodyPr>
            <a:normAutofit/>
          </a:bodyPr>
          <a:lstStyle/>
          <a:p>
            <a:r>
              <a:rPr lang="en-US" sz="2400" dirty="0" smtClean="0"/>
              <a:t>Concept of Palliative Care</a:t>
            </a:r>
          </a:p>
          <a:p>
            <a:r>
              <a:rPr lang="en-US" sz="2400" dirty="0" smtClean="0"/>
              <a:t>Heart Failure Supportive Care</a:t>
            </a:r>
          </a:p>
          <a:p>
            <a:r>
              <a:rPr lang="en-US" dirty="0" smtClean="0"/>
              <a:t>Heart Failure Supportive Care Clinic (HFS)</a:t>
            </a:r>
          </a:p>
        </p:txBody>
      </p:sp>
    </p:spTree>
    <p:extLst>
      <p:ext uri="{BB962C8B-B14F-4D97-AF65-F5344CB8AC3E}">
        <p14:creationId xmlns:p14="http://schemas.microsoft.com/office/powerpoint/2010/main" val="221315747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Heart Failure Supportive Care Clinic (HFS)</a:t>
            </a:r>
            <a:endParaRPr lang="en-US" dirty="0"/>
          </a:p>
        </p:txBody>
      </p:sp>
      <p:sp>
        <p:nvSpPr>
          <p:cNvPr id="3" name="Content Placeholder 2"/>
          <p:cNvSpPr>
            <a:spLocks noGrp="1"/>
          </p:cNvSpPr>
          <p:nvPr>
            <p:ph idx="1"/>
          </p:nvPr>
        </p:nvSpPr>
        <p:spPr/>
        <p:txBody>
          <a:bodyPr>
            <a:normAutofit lnSpcReduction="10000"/>
          </a:bodyPr>
          <a:lstStyle/>
          <a:p>
            <a:r>
              <a:rPr lang="en-US" dirty="0"/>
              <a:t>Combines </a:t>
            </a:r>
            <a:r>
              <a:rPr lang="en-US" dirty="0" smtClean="0"/>
              <a:t>specialties </a:t>
            </a:r>
            <a:r>
              <a:rPr lang="en-US" dirty="0"/>
              <a:t>of cardiology and palliative </a:t>
            </a:r>
            <a:r>
              <a:rPr lang="en-US" dirty="0" smtClean="0"/>
              <a:t>care</a:t>
            </a:r>
          </a:p>
          <a:p>
            <a:r>
              <a:rPr lang="en-US" dirty="0"/>
              <a:t>O</a:t>
            </a:r>
            <a:r>
              <a:rPr lang="en-US" dirty="0" smtClean="0"/>
              <a:t>ut-patients </a:t>
            </a:r>
          </a:p>
          <a:p>
            <a:r>
              <a:rPr lang="en-US" dirty="0" smtClean="0"/>
              <a:t>Patients referred by cardiologists </a:t>
            </a:r>
          </a:p>
          <a:p>
            <a:r>
              <a:rPr lang="en-US" dirty="0" smtClean="0"/>
              <a:t>Patients not usually candidates for transplant or LVAD</a:t>
            </a:r>
          </a:p>
          <a:p>
            <a:r>
              <a:rPr lang="en-US" b="1" dirty="0" smtClean="0">
                <a:solidFill>
                  <a:schemeClr val="accent4">
                    <a:lumMod val="40000"/>
                    <a:lumOff val="60000"/>
                  </a:schemeClr>
                </a:solidFill>
              </a:rPr>
              <a:t>All </a:t>
            </a:r>
            <a:r>
              <a:rPr lang="en-US" b="1" dirty="0">
                <a:solidFill>
                  <a:schemeClr val="accent4">
                    <a:lumMod val="40000"/>
                    <a:lumOff val="60000"/>
                  </a:schemeClr>
                </a:solidFill>
              </a:rPr>
              <a:t>patients </a:t>
            </a:r>
            <a:r>
              <a:rPr lang="en-US" b="1" dirty="0" smtClean="0">
                <a:solidFill>
                  <a:schemeClr val="accent4">
                    <a:lumMod val="40000"/>
                    <a:lumOff val="60000"/>
                  </a:schemeClr>
                </a:solidFill>
              </a:rPr>
              <a:t>are very </a:t>
            </a:r>
            <a:r>
              <a:rPr lang="en-US" b="1" dirty="0">
                <a:solidFill>
                  <a:schemeClr val="accent4">
                    <a:lumMod val="40000"/>
                    <a:lumOff val="60000"/>
                  </a:schemeClr>
                </a:solidFill>
              </a:rPr>
              <a:t>complex medical patients</a:t>
            </a:r>
          </a:p>
          <a:p>
            <a:pPr lvl="1"/>
            <a:r>
              <a:rPr lang="en-US" dirty="0"/>
              <a:t>Advanced Heart Failure – NYHA III or IV</a:t>
            </a:r>
          </a:p>
          <a:p>
            <a:pPr lvl="1"/>
            <a:r>
              <a:rPr lang="en-US" dirty="0" smtClean="0"/>
              <a:t>All have multisystem </a:t>
            </a:r>
            <a:r>
              <a:rPr lang="en-US" dirty="0"/>
              <a:t>disease</a:t>
            </a:r>
          </a:p>
          <a:p>
            <a:pPr lvl="1"/>
            <a:r>
              <a:rPr lang="en-US" dirty="0" smtClean="0"/>
              <a:t>ALL have </a:t>
            </a:r>
            <a:r>
              <a:rPr lang="en-US" dirty="0"/>
              <a:t>moderate to severe </a:t>
            </a:r>
            <a:r>
              <a:rPr lang="en-US" dirty="0" smtClean="0"/>
              <a:t>symptoms </a:t>
            </a:r>
          </a:p>
          <a:p>
            <a:pPr lvl="2"/>
            <a:r>
              <a:rPr lang="en-US" dirty="0" smtClean="0"/>
              <a:t>Based on ESAS</a:t>
            </a:r>
            <a:endParaRPr lang="en-US" dirty="0"/>
          </a:p>
        </p:txBody>
      </p:sp>
    </p:spTree>
    <p:extLst>
      <p:ext uri="{BB962C8B-B14F-4D97-AF65-F5344CB8AC3E}">
        <p14:creationId xmlns:p14="http://schemas.microsoft.com/office/powerpoint/2010/main" val="285638585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5800" y="121023"/>
            <a:ext cx="7770813" cy="1429871"/>
          </a:xfrm>
        </p:spPr>
        <p:txBody>
          <a:bodyPr>
            <a:normAutofit fontScale="90000"/>
          </a:bodyPr>
          <a:lstStyle/>
          <a:p>
            <a:r>
              <a:rPr lang="en-US" dirty="0" smtClean="0"/>
              <a:t>Heart Failure Supportive Care Clinic (HFS)</a:t>
            </a:r>
            <a:endParaRPr lang="en-US" dirty="0"/>
          </a:p>
        </p:txBody>
      </p:sp>
      <p:sp>
        <p:nvSpPr>
          <p:cNvPr id="6" name="Content Placeholder 2"/>
          <p:cNvSpPr>
            <a:spLocks noGrp="1"/>
          </p:cNvSpPr>
          <p:nvPr>
            <p:ph idx="1"/>
          </p:nvPr>
        </p:nvSpPr>
        <p:spPr>
          <a:xfrm>
            <a:off x="685800" y="1869141"/>
            <a:ext cx="7770813" cy="4257022"/>
          </a:xfrm>
        </p:spPr>
        <p:txBody>
          <a:bodyPr>
            <a:normAutofit/>
          </a:bodyPr>
          <a:lstStyle/>
          <a:p>
            <a:r>
              <a:rPr lang="en-US" sz="2400" b="1" dirty="0" smtClean="0">
                <a:solidFill>
                  <a:srgbClr val="F9D59B"/>
                </a:solidFill>
              </a:rPr>
              <a:t>Goal of Clinic:</a:t>
            </a:r>
          </a:p>
          <a:p>
            <a:pPr lvl="1"/>
            <a:r>
              <a:rPr lang="en-US" sz="2200" dirty="0" smtClean="0"/>
              <a:t>Assess and treat: SOB, Fatigue, Constipation, Anxiety, Insomnia</a:t>
            </a:r>
          </a:p>
          <a:p>
            <a:pPr lvl="1"/>
            <a:r>
              <a:rPr lang="en-US" sz="2200" dirty="0" err="1" smtClean="0"/>
              <a:t>Polypharmacy</a:t>
            </a:r>
            <a:endParaRPr lang="en-US" sz="2200" dirty="0" smtClean="0"/>
          </a:p>
          <a:p>
            <a:pPr lvl="1"/>
            <a:r>
              <a:rPr lang="en-US" sz="2200" dirty="0"/>
              <a:t>ICD </a:t>
            </a:r>
            <a:r>
              <a:rPr lang="en-US" sz="2200" dirty="0" smtClean="0"/>
              <a:t>deactivation</a:t>
            </a:r>
          </a:p>
          <a:p>
            <a:pPr lvl="1"/>
            <a:r>
              <a:rPr lang="en-US" sz="2200" dirty="0" smtClean="0"/>
              <a:t>Advance Care Planning</a:t>
            </a:r>
            <a:endParaRPr lang="en-US" sz="2200" dirty="0"/>
          </a:p>
          <a:p>
            <a:pPr lvl="1"/>
            <a:r>
              <a:rPr lang="en-US" sz="2200" dirty="0" smtClean="0"/>
              <a:t>BC Palliative Care Benefits &amp; Home DNR</a:t>
            </a:r>
            <a:endParaRPr lang="en-US" sz="2200" dirty="0"/>
          </a:p>
          <a:p>
            <a:pPr lvl="1"/>
            <a:r>
              <a:rPr lang="en-US" sz="2200" dirty="0" smtClean="0"/>
              <a:t>Hospice</a:t>
            </a:r>
          </a:p>
          <a:p>
            <a:pPr lvl="1"/>
            <a:r>
              <a:rPr lang="en-US" sz="2200" dirty="0" smtClean="0"/>
              <a:t>To help patient understand complex trajectory</a:t>
            </a:r>
          </a:p>
          <a:p>
            <a:pPr lvl="1"/>
            <a:endParaRPr lang="en-US" sz="2200" dirty="0" smtClean="0"/>
          </a:p>
        </p:txBody>
      </p:sp>
    </p:spTree>
    <p:extLst>
      <p:ext uri="{BB962C8B-B14F-4D97-AF65-F5344CB8AC3E}">
        <p14:creationId xmlns:p14="http://schemas.microsoft.com/office/powerpoint/2010/main" val="5926610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727"/>
            <a:ext cx="7770813" cy="1429871"/>
          </a:xfrm>
        </p:spPr>
        <p:txBody>
          <a:bodyPr/>
          <a:lstStyle/>
          <a:p>
            <a:r>
              <a:rPr lang="en-US" dirty="0" smtClean="0"/>
              <a:t>Results: ESAS Scores</a:t>
            </a:r>
            <a:endParaRPr lang="en-US" dirty="0"/>
          </a:p>
        </p:txBody>
      </p:sp>
      <p:sp>
        <p:nvSpPr>
          <p:cNvPr id="3" name="Content Placeholder 2"/>
          <p:cNvSpPr>
            <a:spLocks noGrp="1"/>
          </p:cNvSpPr>
          <p:nvPr>
            <p:ph idx="1"/>
          </p:nvPr>
        </p:nvSpPr>
        <p:spPr>
          <a:xfrm>
            <a:off x="685800" y="1238707"/>
            <a:ext cx="7770813" cy="4575269"/>
          </a:xfrm>
        </p:spPr>
        <p:txBody>
          <a:bodyPr>
            <a:normAutofit fontScale="77500" lnSpcReduction="20000"/>
          </a:bodyPr>
          <a:lstStyle/>
          <a:p>
            <a:r>
              <a:rPr lang="en-US" sz="2800" dirty="0" smtClean="0"/>
              <a:t>Compared </a:t>
            </a:r>
            <a:r>
              <a:rPr lang="en-US" sz="2800" dirty="0"/>
              <a:t>f</a:t>
            </a:r>
            <a:r>
              <a:rPr lang="en-US" sz="2800" dirty="0" smtClean="0"/>
              <a:t>irst ESAS score to most recent</a:t>
            </a:r>
          </a:p>
          <a:p>
            <a:endParaRPr lang="en-US" sz="2800" dirty="0" smtClean="0"/>
          </a:p>
          <a:p>
            <a:r>
              <a:rPr lang="en-US" sz="2800" dirty="0" smtClean="0"/>
              <a:t>64% improved</a:t>
            </a:r>
          </a:p>
          <a:p>
            <a:pPr marL="0" indent="0">
              <a:buNone/>
            </a:pPr>
            <a:endParaRPr lang="en-US" sz="2800" dirty="0" smtClean="0"/>
          </a:p>
          <a:p>
            <a:r>
              <a:rPr lang="en-US" sz="2800" dirty="0" smtClean="0"/>
              <a:t>13% stable</a:t>
            </a:r>
          </a:p>
          <a:p>
            <a:endParaRPr lang="en-US" sz="2800" dirty="0" smtClean="0"/>
          </a:p>
          <a:p>
            <a:r>
              <a:rPr lang="en-US" sz="2800" dirty="0" smtClean="0"/>
              <a:t>Mean improvement: 5.1 points</a:t>
            </a:r>
          </a:p>
          <a:p>
            <a:endParaRPr lang="en-US" sz="2800" dirty="0"/>
          </a:p>
          <a:p>
            <a:r>
              <a:rPr lang="en-US" sz="2800" dirty="0" smtClean="0"/>
              <a:t>SOB &amp; overall well-being most improved</a:t>
            </a:r>
            <a:endParaRPr lang="en-US" sz="2800" dirty="0"/>
          </a:p>
        </p:txBody>
      </p:sp>
      <p:pic>
        <p:nvPicPr>
          <p:cNvPr id="4" name="Picture 3" descr="Screen shot 2012-10-03 at 9.56.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4053" y="1633023"/>
            <a:ext cx="3172107" cy="3668016"/>
          </a:xfrm>
          <a:prstGeom prst="rect">
            <a:avLst/>
          </a:prstGeom>
        </p:spPr>
      </p:pic>
    </p:spTree>
    <p:extLst>
      <p:ext uri="{BB962C8B-B14F-4D97-AF65-F5344CB8AC3E}">
        <p14:creationId xmlns:p14="http://schemas.microsoft.com/office/powerpoint/2010/main" val="157586696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Medications</a:t>
            </a:r>
            <a:endParaRPr lang="en-US" dirty="0"/>
          </a:p>
        </p:txBody>
      </p:sp>
      <p:sp>
        <p:nvSpPr>
          <p:cNvPr id="3" name="Content Placeholder 2"/>
          <p:cNvSpPr>
            <a:spLocks noGrp="1"/>
          </p:cNvSpPr>
          <p:nvPr>
            <p:ph idx="1"/>
          </p:nvPr>
        </p:nvSpPr>
        <p:spPr>
          <a:xfrm>
            <a:off x="685800" y="1550894"/>
            <a:ext cx="7770813" cy="4575269"/>
          </a:xfrm>
        </p:spPr>
        <p:txBody>
          <a:bodyPr>
            <a:normAutofit/>
          </a:bodyPr>
          <a:lstStyle/>
          <a:p>
            <a:r>
              <a:rPr lang="en-US" dirty="0" smtClean="0"/>
              <a:t>Average medications at first visit: ~10</a:t>
            </a:r>
          </a:p>
          <a:p>
            <a:r>
              <a:rPr lang="en-US" dirty="0" smtClean="0"/>
              <a:t>16 patients had medication reduction without symptoms</a:t>
            </a:r>
          </a:p>
          <a:p>
            <a:r>
              <a:rPr lang="en-US" dirty="0" smtClean="0"/>
              <a:t>Commonly discontinued meds: </a:t>
            </a:r>
          </a:p>
          <a:p>
            <a:pPr lvl="1"/>
            <a:r>
              <a:rPr lang="en-US" dirty="0" smtClean="0"/>
              <a:t>Atorvastatin</a:t>
            </a:r>
          </a:p>
          <a:p>
            <a:pPr lvl="1"/>
            <a:r>
              <a:rPr lang="en-US" dirty="0" smtClean="0"/>
              <a:t>Simvastatin</a:t>
            </a:r>
          </a:p>
          <a:p>
            <a:pPr lvl="1"/>
            <a:r>
              <a:rPr lang="en-US" dirty="0" err="1" smtClean="0"/>
              <a:t>Zopliclone</a:t>
            </a:r>
            <a:endParaRPr lang="en-US" dirty="0" smtClean="0"/>
          </a:p>
          <a:p>
            <a:pPr lvl="1"/>
            <a:r>
              <a:rPr lang="en-US" dirty="0" smtClean="0"/>
              <a:t>Amlodipine </a:t>
            </a:r>
            <a:endParaRPr lang="en-US" dirty="0"/>
          </a:p>
        </p:txBody>
      </p:sp>
      <p:pic>
        <p:nvPicPr>
          <p:cNvPr id="4" name="Picture 3" descr="Screen Shot 2015-02-16 at 3.26.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2295" y="3797601"/>
            <a:ext cx="4936080" cy="2756108"/>
          </a:xfrm>
          <a:prstGeom prst="rect">
            <a:avLst/>
          </a:prstGeom>
        </p:spPr>
      </p:pic>
    </p:spTree>
    <p:extLst>
      <p:ext uri="{BB962C8B-B14F-4D97-AF65-F5344CB8AC3E}">
        <p14:creationId xmlns:p14="http://schemas.microsoft.com/office/powerpoint/2010/main" val="348694242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sz="2800" dirty="0" smtClean="0"/>
              <a:t>First study to evaluate </a:t>
            </a:r>
            <a:r>
              <a:rPr lang="en-US" sz="2800" dirty="0" err="1" smtClean="0"/>
              <a:t>HeF</a:t>
            </a:r>
            <a:r>
              <a:rPr lang="en-US" sz="2800" dirty="0" smtClean="0"/>
              <a:t> Clinic</a:t>
            </a:r>
          </a:p>
          <a:p>
            <a:r>
              <a:rPr lang="en-US" sz="2800" dirty="0" smtClean="0"/>
              <a:t>Data shows that it has a positive impact on several quality of life measures</a:t>
            </a:r>
          </a:p>
          <a:p>
            <a:r>
              <a:rPr lang="en-US" sz="2800" dirty="0" smtClean="0"/>
              <a:t>Results consistent with known high mortality of CHF</a:t>
            </a:r>
          </a:p>
          <a:p>
            <a:pPr marL="0" indent="0">
              <a:buNone/>
            </a:pPr>
            <a:endParaRPr lang="en-US" dirty="0" smtClean="0"/>
          </a:p>
          <a:p>
            <a:pPr marL="0" indent="0">
              <a:buNone/>
            </a:pPr>
            <a:endParaRPr lang="en-US" dirty="0"/>
          </a:p>
        </p:txBody>
      </p:sp>
      <p:pic>
        <p:nvPicPr>
          <p:cNvPr id="4" name="Picture 3" descr="Screen Shot 2015-02-17 at 8.14.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7650" y="4489215"/>
            <a:ext cx="2123662" cy="2123662"/>
          </a:xfrm>
          <a:prstGeom prst="rect">
            <a:avLst/>
          </a:prstGeom>
        </p:spPr>
      </p:pic>
    </p:spTree>
    <p:extLst>
      <p:ext uri="{BB962C8B-B14F-4D97-AF65-F5344CB8AC3E}">
        <p14:creationId xmlns:p14="http://schemas.microsoft.com/office/powerpoint/2010/main" val="107216689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1-19 at 10.46.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801" y="145639"/>
            <a:ext cx="7412280" cy="3690633"/>
          </a:xfrm>
          <a:prstGeom prst="rect">
            <a:avLst/>
          </a:prstGeom>
        </p:spPr>
      </p:pic>
      <p:sp>
        <p:nvSpPr>
          <p:cNvPr id="5" name="Content Placeholder 2"/>
          <p:cNvSpPr>
            <a:spLocks noGrp="1"/>
          </p:cNvSpPr>
          <p:nvPr>
            <p:ph idx="1"/>
          </p:nvPr>
        </p:nvSpPr>
        <p:spPr>
          <a:xfrm>
            <a:off x="685800" y="4079506"/>
            <a:ext cx="7770813" cy="4257022"/>
          </a:xfrm>
        </p:spPr>
        <p:txBody>
          <a:bodyPr>
            <a:normAutofit/>
          </a:bodyPr>
          <a:lstStyle/>
          <a:p>
            <a:pPr lvl="1"/>
            <a:r>
              <a:rPr lang="en-US" sz="2400" dirty="0" smtClean="0"/>
              <a:t>10 out-patient NYHA III/IV RCT</a:t>
            </a:r>
          </a:p>
          <a:p>
            <a:pPr lvl="1"/>
            <a:r>
              <a:rPr lang="en-US" sz="2400" dirty="0" smtClean="0"/>
              <a:t>4 days of 5mg of morphine vs. placebo</a:t>
            </a:r>
          </a:p>
          <a:p>
            <a:pPr lvl="1"/>
            <a:r>
              <a:rPr lang="en-US" sz="2400" b="1" dirty="0" smtClean="0">
                <a:solidFill>
                  <a:srgbClr val="F9D59B"/>
                </a:solidFill>
              </a:rPr>
              <a:t>Results: </a:t>
            </a:r>
            <a:r>
              <a:rPr lang="en-US" sz="2400" dirty="0" smtClean="0"/>
              <a:t>6/10 patients reported decreased SOB</a:t>
            </a:r>
          </a:p>
          <a:p>
            <a:pPr marL="349250" lvl="1" indent="0">
              <a:buNone/>
            </a:pPr>
            <a:r>
              <a:rPr lang="en-US" sz="2400" dirty="0" smtClean="0"/>
              <a:t> </a:t>
            </a:r>
          </a:p>
          <a:p>
            <a:pPr marL="349250" lvl="1" indent="0">
              <a:buNone/>
            </a:pPr>
            <a:endParaRPr lang="en-US" sz="2400" dirty="0" smtClean="0">
              <a:solidFill>
                <a:srgbClr val="FF0000"/>
              </a:solidFill>
            </a:endParaRPr>
          </a:p>
        </p:txBody>
      </p:sp>
    </p:spTree>
    <p:extLst>
      <p:ext uri="{BB962C8B-B14F-4D97-AF65-F5344CB8AC3E}">
        <p14:creationId xmlns:p14="http://schemas.microsoft.com/office/powerpoint/2010/main" val="96557159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42319" y="4515601"/>
            <a:ext cx="8790939" cy="2084254"/>
          </a:xfrm>
        </p:spPr>
        <p:txBody>
          <a:bodyPr>
            <a:normAutofit/>
          </a:bodyPr>
          <a:lstStyle/>
          <a:p>
            <a:pPr marL="349250" lvl="1" indent="0">
              <a:buNone/>
            </a:pPr>
            <a:r>
              <a:rPr lang="en-US" b="1" dirty="0" smtClean="0">
                <a:solidFill>
                  <a:srgbClr val="F9D59B"/>
                </a:solidFill>
              </a:rPr>
              <a:t>On Morphine:</a:t>
            </a:r>
          </a:p>
          <a:p>
            <a:pPr lvl="2"/>
            <a:r>
              <a:rPr lang="en-US" sz="2200" dirty="0" smtClean="0"/>
              <a:t>Breathlessness score fell</a:t>
            </a:r>
          </a:p>
          <a:p>
            <a:pPr lvl="2"/>
            <a:r>
              <a:rPr lang="en-US" sz="2200" dirty="0" smtClean="0"/>
              <a:t>Sedation not significant by day 4</a:t>
            </a:r>
          </a:p>
          <a:p>
            <a:pPr lvl="2"/>
            <a:r>
              <a:rPr lang="en-US" sz="2200" dirty="0" smtClean="0"/>
              <a:t>No significant differences in other measure (nausea, BP, HR)</a:t>
            </a:r>
          </a:p>
        </p:txBody>
      </p:sp>
      <p:pic>
        <p:nvPicPr>
          <p:cNvPr id="5" name="Picture 4" descr="Screen shot 2013-01-19 at 10.54.2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745" y="134856"/>
            <a:ext cx="6794500" cy="4216400"/>
          </a:xfrm>
          <a:prstGeom prst="rect">
            <a:avLst/>
          </a:prstGeom>
        </p:spPr>
      </p:pic>
    </p:spTree>
    <p:extLst>
      <p:ext uri="{BB962C8B-B14F-4D97-AF65-F5344CB8AC3E}">
        <p14:creationId xmlns:p14="http://schemas.microsoft.com/office/powerpoint/2010/main" val="23703935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4"/>
            <a:ext cx="7770813" cy="1071461"/>
          </a:xfrm>
        </p:spPr>
        <p:txBody>
          <a:bodyPr>
            <a:noAutofit/>
          </a:bodyPr>
          <a:lstStyle/>
          <a:p>
            <a:r>
              <a:rPr lang="en-US" sz="3500" dirty="0" smtClean="0"/>
              <a:t>ICD – Implantable </a:t>
            </a:r>
            <a:r>
              <a:rPr lang="en-US" sz="3500" dirty="0" err="1" smtClean="0"/>
              <a:t>Cardioverter</a:t>
            </a:r>
            <a:r>
              <a:rPr lang="en-US" sz="3500" dirty="0" smtClean="0"/>
              <a:t> -Defibrillator</a:t>
            </a:r>
            <a:endParaRPr lang="en-US" sz="3500" dirty="0"/>
          </a:p>
        </p:txBody>
      </p:sp>
      <p:pic>
        <p:nvPicPr>
          <p:cNvPr id="3" name="Picture 2" descr="Screen shot 2013-04-23 at 1.10.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49" y="1288441"/>
            <a:ext cx="7273020" cy="5471020"/>
          </a:xfrm>
          <a:prstGeom prst="rect">
            <a:avLst/>
          </a:prstGeom>
        </p:spPr>
      </p:pic>
    </p:spTree>
    <p:extLst>
      <p:ext uri="{BB962C8B-B14F-4D97-AF65-F5344CB8AC3E}">
        <p14:creationId xmlns:p14="http://schemas.microsoft.com/office/powerpoint/2010/main" val="121117171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ICD Deactivation</a:t>
            </a:r>
            <a:endParaRPr lang="en-US" dirty="0"/>
          </a:p>
        </p:txBody>
      </p:sp>
      <p:sp>
        <p:nvSpPr>
          <p:cNvPr id="3" name="Content Placeholder 2"/>
          <p:cNvSpPr>
            <a:spLocks noGrp="1"/>
          </p:cNvSpPr>
          <p:nvPr>
            <p:ph idx="1"/>
          </p:nvPr>
        </p:nvSpPr>
        <p:spPr>
          <a:xfrm>
            <a:off x="685800" y="1182484"/>
            <a:ext cx="7770813" cy="4257022"/>
          </a:xfrm>
        </p:spPr>
        <p:txBody>
          <a:bodyPr/>
          <a:lstStyle/>
          <a:p>
            <a:endParaRPr lang="en-US" dirty="0" smtClean="0"/>
          </a:p>
          <a:p>
            <a:r>
              <a:rPr lang="en-US" sz="2400" b="1" dirty="0" smtClean="0">
                <a:solidFill>
                  <a:srgbClr val="F9D59B"/>
                </a:solidFill>
              </a:rPr>
              <a:t>Poor Communication on ICD deactivation </a:t>
            </a:r>
          </a:p>
          <a:p>
            <a:r>
              <a:rPr lang="en-US" dirty="0" smtClean="0"/>
              <a:t>&gt; 95% of hospices admit </a:t>
            </a:r>
            <a:r>
              <a:rPr lang="en-US" dirty="0" err="1" smtClean="0"/>
              <a:t>pts</a:t>
            </a:r>
            <a:r>
              <a:rPr lang="en-US" dirty="0" smtClean="0"/>
              <a:t> with active ICDs</a:t>
            </a:r>
          </a:p>
          <a:p>
            <a:r>
              <a:rPr lang="en-US" dirty="0" smtClean="0"/>
              <a:t>&gt; 50% of hospices have had </a:t>
            </a:r>
            <a:r>
              <a:rPr lang="en-US" dirty="0" err="1" smtClean="0"/>
              <a:t>pts</a:t>
            </a:r>
            <a:r>
              <a:rPr lang="en-US" dirty="0"/>
              <a:t> </a:t>
            </a:r>
            <a:r>
              <a:rPr lang="en-US" dirty="0" smtClean="0"/>
              <a:t>shocked</a:t>
            </a:r>
          </a:p>
          <a:p>
            <a:r>
              <a:rPr lang="en-US" dirty="0" smtClean="0"/>
              <a:t>~ 42% of </a:t>
            </a:r>
            <a:r>
              <a:rPr lang="en-US" dirty="0" err="1" smtClean="0"/>
              <a:t>pts</a:t>
            </a:r>
            <a:r>
              <a:rPr lang="en-US" dirty="0" smtClean="0"/>
              <a:t> have shocking function deactivated</a:t>
            </a:r>
          </a:p>
          <a:p>
            <a:r>
              <a:rPr lang="en-US" dirty="0" smtClean="0"/>
              <a:t>73% no discussion of turning off ICDs</a:t>
            </a:r>
          </a:p>
        </p:txBody>
      </p:sp>
      <p:pic>
        <p:nvPicPr>
          <p:cNvPr id="4" name="Picture 3"/>
          <p:cNvPicPr>
            <a:picLocks noChangeAspect="1"/>
          </p:cNvPicPr>
          <p:nvPr/>
        </p:nvPicPr>
        <p:blipFill>
          <a:blip r:embed="rId2"/>
          <a:stretch>
            <a:fillRect/>
          </a:stretch>
        </p:blipFill>
        <p:spPr>
          <a:xfrm>
            <a:off x="5835874" y="4518268"/>
            <a:ext cx="3216690" cy="2203432"/>
          </a:xfrm>
          <a:prstGeom prst="rect">
            <a:avLst/>
          </a:prstGeom>
        </p:spPr>
      </p:pic>
      <p:sp>
        <p:nvSpPr>
          <p:cNvPr id="5" name="TextBox 4"/>
          <p:cNvSpPr txBox="1"/>
          <p:nvPr/>
        </p:nvSpPr>
        <p:spPr>
          <a:xfrm>
            <a:off x="3241572" y="6352368"/>
            <a:ext cx="2379265" cy="369332"/>
          </a:xfrm>
          <a:prstGeom prst="rect">
            <a:avLst/>
          </a:prstGeom>
          <a:noFill/>
        </p:spPr>
        <p:txBody>
          <a:bodyPr wrap="none" rtlCol="0">
            <a:spAutoFit/>
          </a:bodyPr>
          <a:lstStyle/>
          <a:p>
            <a:r>
              <a:rPr lang="en-US" dirty="0" smtClean="0">
                <a:latin typeface="Helvetica"/>
                <a:cs typeface="Helvetica"/>
              </a:rPr>
              <a:t>Goldstein 2004, 2010</a:t>
            </a:r>
            <a:endParaRPr lang="en-US" dirty="0">
              <a:latin typeface="Helvetica"/>
              <a:cs typeface="Helvetica"/>
            </a:endParaRPr>
          </a:p>
        </p:txBody>
      </p:sp>
    </p:spTree>
    <p:extLst>
      <p:ext uri="{BB962C8B-B14F-4D97-AF65-F5344CB8AC3E}">
        <p14:creationId xmlns:p14="http://schemas.microsoft.com/office/powerpoint/2010/main" val="368880912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ICD Deactivation</a:t>
            </a:r>
            <a:endParaRPr lang="en-US" dirty="0"/>
          </a:p>
        </p:txBody>
      </p:sp>
      <p:sp>
        <p:nvSpPr>
          <p:cNvPr id="3" name="Content Placeholder 2"/>
          <p:cNvSpPr>
            <a:spLocks noGrp="1"/>
          </p:cNvSpPr>
          <p:nvPr>
            <p:ph idx="1"/>
          </p:nvPr>
        </p:nvSpPr>
        <p:spPr/>
        <p:txBody>
          <a:bodyPr>
            <a:normAutofit/>
          </a:bodyPr>
          <a:lstStyle/>
          <a:p>
            <a:pPr lvl="1"/>
            <a:r>
              <a:rPr lang="en-US" sz="2200" dirty="0" smtClean="0"/>
              <a:t>Physicians uneasy talking about ICD deactivation</a:t>
            </a:r>
          </a:p>
          <a:p>
            <a:pPr lvl="1"/>
            <a:r>
              <a:rPr lang="en-US" sz="2200" dirty="0" smtClean="0"/>
              <a:t>Patients don</a:t>
            </a:r>
            <a:r>
              <a:rPr lang="fr-FR" sz="2200" dirty="0" smtClean="0"/>
              <a:t>’</a:t>
            </a:r>
            <a:r>
              <a:rPr lang="en-US" sz="2200" dirty="0" smtClean="0"/>
              <a:t>t want to talk about it either</a:t>
            </a:r>
          </a:p>
          <a:p>
            <a:pPr lvl="1"/>
            <a:r>
              <a:rPr lang="en-US" sz="2200" dirty="0" smtClean="0"/>
              <a:t>Physicians should advocate </a:t>
            </a:r>
            <a:r>
              <a:rPr lang="en-US" sz="2200" smtClean="0"/>
              <a:t>for patient</a:t>
            </a:r>
            <a:endParaRPr lang="en-US" sz="2200" dirty="0"/>
          </a:p>
        </p:txBody>
      </p:sp>
      <p:pic>
        <p:nvPicPr>
          <p:cNvPr id="5" name="Picture 4" descr="Screen shot 2012-09-30 at 7.51.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580" y="3523152"/>
            <a:ext cx="4243683" cy="2808259"/>
          </a:xfrm>
          <a:prstGeom prst="rect">
            <a:avLst/>
          </a:prstGeom>
        </p:spPr>
      </p:pic>
      <p:sp>
        <p:nvSpPr>
          <p:cNvPr id="7" name="TextBox 6"/>
          <p:cNvSpPr txBox="1"/>
          <p:nvPr/>
        </p:nvSpPr>
        <p:spPr>
          <a:xfrm>
            <a:off x="7190154" y="6331411"/>
            <a:ext cx="1609109" cy="369332"/>
          </a:xfrm>
          <a:prstGeom prst="rect">
            <a:avLst/>
          </a:prstGeom>
          <a:noFill/>
        </p:spPr>
        <p:txBody>
          <a:bodyPr wrap="none" rtlCol="0">
            <a:spAutoFit/>
          </a:bodyPr>
          <a:lstStyle/>
          <a:p>
            <a:r>
              <a:rPr lang="en-US" dirty="0" err="1" smtClean="0">
                <a:latin typeface="Helvetica"/>
                <a:cs typeface="Helvetica"/>
              </a:rPr>
              <a:t>Lampert</a:t>
            </a:r>
            <a:r>
              <a:rPr lang="en-US" dirty="0" smtClean="0">
                <a:latin typeface="Helvetica"/>
                <a:cs typeface="Helvetica"/>
              </a:rPr>
              <a:t> 2010</a:t>
            </a:r>
            <a:endParaRPr lang="en-US" dirty="0">
              <a:latin typeface="Helvetica"/>
              <a:cs typeface="Helvetica"/>
            </a:endParaRPr>
          </a:p>
        </p:txBody>
      </p:sp>
      <p:pic>
        <p:nvPicPr>
          <p:cNvPr id="4" name="Picture 3" descr="Screen Shot 2013-10-30 at 11.31.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17" y="3523152"/>
            <a:ext cx="2931037" cy="2921051"/>
          </a:xfrm>
          <a:prstGeom prst="rect">
            <a:avLst/>
          </a:prstGeom>
        </p:spPr>
      </p:pic>
    </p:spTree>
    <p:extLst>
      <p:ext uri="{BB962C8B-B14F-4D97-AF65-F5344CB8AC3E}">
        <p14:creationId xmlns:p14="http://schemas.microsoft.com/office/powerpoint/2010/main" val="18059130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Palliative Medicine</a:t>
            </a:r>
            <a:endParaRPr lang="en-US" dirty="0"/>
          </a:p>
        </p:txBody>
      </p:sp>
      <p:sp>
        <p:nvSpPr>
          <p:cNvPr id="3" name="Content Placeholder 2"/>
          <p:cNvSpPr>
            <a:spLocks noGrp="1"/>
          </p:cNvSpPr>
          <p:nvPr>
            <p:ph idx="1"/>
          </p:nvPr>
        </p:nvSpPr>
        <p:spPr>
          <a:xfrm>
            <a:off x="313582" y="1672064"/>
            <a:ext cx="5422972" cy="4257022"/>
          </a:xfrm>
        </p:spPr>
        <p:txBody>
          <a:bodyPr/>
          <a:lstStyle/>
          <a:p>
            <a:pPr algn="just"/>
            <a:r>
              <a:rPr lang="en-US" b="1" dirty="0" smtClean="0"/>
              <a:t>Palliative</a:t>
            </a:r>
            <a:r>
              <a:rPr lang="en-US" dirty="0" smtClean="0"/>
              <a:t> – </a:t>
            </a:r>
            <a:r>
              <a:rPr lang="en-US" dirty="0" err="1" smtClean="0"/>
              <a:t>Palliare</a:t>
            </a:r>
            <a:r>
              <a:rPr lang="en-US" dirty="0" smtClean="0"/>
              <a:t> (</a:t>
            </a:r>
            <a:r>
              <a:rPr lang="en-US" dirty="0"/>
              <a:t>L</a:t>
            </a:r>
            <a:r>
              <a:rPr lang="en-US" dirty="0" smtClean="0"/>
              <a:t>atin) – </a:t>
            </a:r>
            <a:r>
              <a:rPr lang="en-US" i="1" dirty="0" smtClean="0"/>
              <a:t>to cloak</a:t>
            </a:r>
          </a:p>
          <a:p>
            <a:pPr marL="0" indent="0" algn="just">
              <a:buNone/>
            </a:pPr>
            <a:endParaRPr lang="en-US" dirty="0" smtClean="0"/>
          </a:p>
          <a:p>
            <a:pPr algn="just"/>
            <a:r>
              <a:rPr lang="en-US" u="sng" dirty="0" smtClean="0"/>
              <a:t>Approach</a:t>
            </a:r>
            <a:r>
              <a:rPr lang="en-US" dirty="0" smtClean="0"/>
              <a:t> to improve </a:t>
            </a:r>
            <a:r>
              <a:rPr lang="en-US" dirty="0" err="1" smtClean="0"/>
              <a:t>QoL</a:t>
            </a:r>
            <a:r>
              <a:rPr lang="en-US" dirty="0" smtClean="0"/>
              <a:t> of pts. and families facing life- threating illness</a:t>
            </a:r>
          </a:p>
          <a:p>
            <a:pPr algn="just"/>
            <a:r>
              <a:rPr lang="en-US" dirty="0" smtClean="0"/>
              <a:t>Physical, psychosocial, spiritual</a:t>
            </a:r>
          </a:p>
          <a:p>
            <a:pPr marL="0" indent="0" algn="just">
              <a:buNone/>
            </a:pPr>
            <a:endParaRPr lang="en-US" dirty="0"/>
          </a:p>
          <a:p>
            <a:endParaRPr lang="en-US" dirty="0"/>
          </a:p>
        </p:txBody>
      </p:sp>
      <p:pic>
        <p:nvPicPr>
          <p:cNvPr id="5" name="Picture 4" descr="Screen shot 2013-01-20 at 11.06.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2597" y="1550894"/>
            <a:ext cx="2670266" cy="4302096"/>
          </a:xfrm>
          <a:prstGeom prst="rect">
            <a:avLst/>
          </a:prstGeom>
        </p:spPr>
      </p:pic>
    </p:spTree>
    <p:extLst>
      <p:ext uri="{BB962C8B-B14F-4D97-AF65-F5344CB8AC3E}">
        <p14:creationId xmlns:p14="http://schemas.microsoft.com/office/powerpoint/2010/main" val="228609713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9223"/>
            <a:ext cx="7770813" cy="1204194"/>
          </a:xfrm>
        </p:spPr>
        <p:txBody>
          <a:bodyPr/>
          <a:lstStyle/>
          <a:p>
            <a:r>
              <a:rPr lang="en-US" dirty="0" smtClean="0"/>
              <a:t>ICD Deactivation</a:t>
            </a:r>
            <a:endParaRPr lang="en-US" dirty="0"/>
          </a:p>
        </p:txBody>
      </p:sp>
      <p:pic>
        <p:nvPicPr>
          <p:cNvPr id="5" name="Picture 4" descr="Screen shot 2012-10-07 at 10.30.48 AM.png"/>
          <p:cNvPicPr>
            <a:picLocks noChangeAspect="1"/>
          </p:cNvPicPr>
          <p:nvPr/>
        </p:nvPicPr>
        <p:blipFill rotWithShape="1">
          <a:blip r:embed="rId3">
            <a:extLst>
              <a:ext uri="{28A0092B-C50C-407E-A947-70E740481C1C}">
                <a14:useLocalDpi xmlns:a14="http://schemas.microsoft.com/office/drawing/2010/main" val="0"/>
              </a:ext>
            </a:extLst>
          </a:blip>
          <a:srcRect r="1691" b="7842"/>
          <a:stretch/>
        </p:blipFill>
        <p:spPr>
          <a:xfrm>
            <a:off x="795130" y="1085022"/>
            <a:ext cx="7564783" cy="3840369"/>
          </a:xfrm>
          <a:prstGeom prst="rect">
            <a:avLst/>
          </a:prstGeom>
        </p:spPr>
      </p:pic>
      <p:sp>
        <p:nvSpPr>
          <p:cNvPr id="6" name="TextBox 5"/>
          <p:cNvSpPr txBox="1"/>
          <p:nvPr/>
        </p:nvSpPr>
        <p:spPr>
          <a:xfrm>
            <a:off x="585304" y="5496916"/>
            <a:ext cx="6770754" cy="830997"/>
          </a:xfrm>
          <a:prstGeom prst="rect">
            <a:avLst/>
          </a:prstGeom>
          <a:noFill/>
        </p:spPr>
        <p:txBody>
          <a:bodyPr wrap="none" rtlCol="0">
            <a:spAutoFit/>
          </a:bodyPr>
          <a:lstStyle/>
          <a:p>
            <a:r>
              <a:rPr lang="en-US" sz="3000" dirty="0" smtClean="0">
                <a:solidFill>
                  <a:srgbClr val="F9D59B"/>
                </a:solidFill>
                <a:latin typeface="Helvetica"/>
                <a:cs typeface="Helvetica"/>
              </a:rPr>
              <a:t>Last </a:t>
            </a:r>
            <a:r>
              <a:rPr lang="en-US" sz="3000" dirty="0">
                <a:solidFill>
                  <a:srgbClr val="F9D59B"/>
                </a:solidFill>
                <a:latin typeface="Helvetica"/>
                <a:cs typeface="Helvetica"/>
              </a:rPr>
              <a:t>weeks of life: 20% receive shocks</a:t>
            </a:r>
          </a:p>
          <a:p>
            <a:endParaRPr lang="en-US" dirty="0">
              <a:solidFill>
                <a:srgbClr val="F9D59B"/>
              </a:solidFill>
            </a:endParaRPr>
          </a:p>
        </p:txBody>
      </p:sp>
      <p:pic>
        <p:nvPicPr>
          <p:cNvPr id="7" name="Picture 6"/>
          <p:cNvPicPr>
            <a:picLocks noChangeAspect="1"/>
          </p:cNvPicPr>
          <p:nvPr/>
        </p:nvPicPr>
        <p:blipFill rotWithShape="1">
          <a:blip r:embed="rId4"/>
          <a:srcRect l="4443" t="4865" r="4030" b="8283"/>
          <a:stretch/>
        </p:blipFill>
        <p:spPr>
          <a:xfrm>
            <a:off x="6914323" y="4991649"/>
            <a:ext cx="2164521" cy="1756121"/>
          </a:xfrm>
          <a:prstGeom prst="triangle">
            <a:avLst/>
          </a:prstGeom>
        </p:spPr>
      </p:pic>
    </p:spTree>
    <p:extLst>
      <p:ext uri="{BB962C8B-B14F-4D97-AF65-F5344CB8AC3E}">
        <p14:creationId xmlns:p14="http://schemas.microsoft.com/office/powerpoint/2010/main" val="354300813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600" b="1" dirty="0" smtClean="0">
                <a:solidFill>
                  <a:srgbClr val="E8950E"/>
                </a:solidFill>
              </a:rPr>
              <a:t>Title: </a:t>
            </a:r>
            <a:r>
              <a:rPr lang="en-US" sz="2600" b="1" dirty="0" smtClean="0"/>
              <a:t>Palliative Care on the Heart Failure Team: Mapping Patient and Provider Experiences and Expectations</a:t>
            </a:r>
          </a:p>
          <a:p>
            <a:pPr marL="0" indent="0">
              <a:buNone/>
            </a:pPr>
            <a:r>
              <a:rPr lang="en-US" sz="2600" b="1" dirty="0" smtClean="0">
                <a:solidFill>
                  <a:srgbClr val="E8950E"/>
                </a:solidFill>
              </a:rPr>
              <a:t>Multicenter: </a:t>
            </a:r>
            <a:r>
              <a:rPr lang="en-US" sz="2600" dirty="0" smtClean="0"/>
              <a:t>Western, Dalhousie, UBC</a:t>
            </a:r>
          </a:p>
          <a:p>
            <a:pPr marL="0" indent="0">
              <a:buNone/>
            </a:pPr>
            <a:r>
              <a:rPr lang="en-US" sz="2600" dirty="0" smtClean="0"/>
              <a:t>Data collection –completed</a:t>
            </a:r>
          </a:p>
          <a:p>
            <a:pPr marL="0" indent="0">
              <a:buNone/>
            </a:pPr>
            <a:endParaRPr lang="en-US" sz="2600" dirty="0" smtClean="0"/>
          </a:p>
        </p:txBody>
      </p:sp>
      <p:pic>
        <p:nvPicPr>
          <p:cNvPr id="4" name="Picture 3" descr="Screen shot 2013-01-19 at 12.14.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89" y="92661"/>
            <a:ext cx="8850072" cy="1414608"/>
          </a:xfrm>
          <a:prstGeom prst="rect">
            <a:avLst/>
          </a:prstGeom>
        </p:spPr>
      </p:pic>
      <p:pic>
        <p:nvPicPr>
          <p:cNvPr id="2" name="Picture 1" descr="Screen Shot 2013-10-30 at 11.17.1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346" y="4425688"/>
            <a:ext cx="3115315" cy="2336486"/>
          </a:xfrm>
          <a:prstGeom prst="rect">
            <a:avLst/>
          </a:prstGeom>
        </p:spPr>
      </p:pic>
    </p:spTree>
    <p:extLst>
      <p:ext uri="{BB962C8B-B14F-4D97-AF65-F5344CB8AC3E}">
        <p14:creationId xmlns:p14="http://schemas.microsoft.com/office/powerpoint/2010/main" val="337251420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dirty="0" smtClean="0"/>
              <a:t>Factors </a:t>
            </a:r>
            <a:r>
              <a:rPr lang="en-US" dirty="0"/>
              <a:t>that influence palliative care integration </a:t>
            </a:r>
            <a:endParaRPr lang="en-US" dirty="0" smtClean="0"/>
          </a:p>
          <a:p>
            <a:r>
              <a:rPr lang="en-US" dirty="0" smtClean="0"/>
              <a:t>Systems </a:t>
            </a:r>
            <a:r>
              <a:rPr lang="en-US" dirty="0"/>
              <a:t>of communication </a:t>
            </a:r>
            <a:endParaRPr lang="en-US" dirty="0" smtClean="0"/>
          </a:p>
          <a:p>
            <a:r>
              <a:rPr lang="en-US" dirty="0" smtClean="0"/>
              <a:t>Identify opportunities for improved integration of palliative care</a:t>
            </a:r>
            <a:endParaRPr lang="en-US" dirty="0"/>
          </a:p>
        </p:txBody>
      </p:sp>
      <p:pic>
        <p:nvPicPr>
          <p:cNvPr id="4" name="Picture 3" descr="Screen Shot 2013-10-30 at 11.19.06 AM.png"/>
          <p:cNvPicPr>
            <a:picLocks noChangeAspect="1"/>
          </p:cNvPicPr>
          <p:nvPr/>
        </p:nvPicPr>
        <p:blipFill rotWithShape="1">
          <a:blip r:embed="rId2">
            <a:extLst>
              <a:ext uri="{28A0092B-C50C-407E-A947-70E740481C1C}">
                <a14:useLocalDpi xmlns:a14="http://schemas.microsoft.com/office/drawing/2010/main" val="0"/>
              </a:ext>
            </a:extLst>
          </a:blip>
          <a:srcRect l="5310" t="3798" r="7443" b="3898"/>
          <a:stretch/>
        </p:blipFill>
        <p:spPr>
          <a:xfrm>
            <a:off x="3318556" y="3989891"/>
            <a:ext cx="2527853" cy="2659928"/>
          </a:xfrm>
          <a:prstGeom prst="rect">
            <a:avLst/>
          </a:prstGeom>
        </p:spPr>
      </p:pic>
    </p:spTree>
    <p:extLst>
      <p:ext uri="{BB962C8B-B14F-4D97-AF65-F5344CB8AC3E}">
        <p14:creationId xmlns:p14="http://schemas.microsoft.com/office/powerpoint/2010/main" val="7420203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a:xfrm>
            <a:off x="350726" y="1352516"/>
            <a:ext cx="7770813" cy="4257022"/>
          </a:xfrm>
        </p:spPr>
        <p:txBody>
          <a:bodyPr>
            <a:normAutofit/>
          </a:bodyPr>
          <a:lstStyle/>
          <a:p>
            <a:r>
              <a:rPr lang="en-US" dirty="0" smtClean="0"/>
              <a:t>UBC Cardiology </a:t>
            </a:r>
            <a:r>
              <a:rPr lang="en-US" dirty="0"/>
              <a:t>Team - Dr. Andy </a:t>
            </a:r>
            <a:r>
              <a:rPr lang="en-US" dirty="0" err="1" smtClean="0"/>
              <a:t>Ignaszewski</a:t>
            </a:r>
            <a:endParaRPr lang="en-US" dirty="0" smtClean="0"/>
          </a:p>
          <a:p>
            <a:r>
              <a:rPr lang="en-US" dirty="0"/>
              <a:t>Nursing team – Annemarie, Ella, </a:t>
            </a:r>
            <a:r>
              <a:rPr lang="en-US" dirty="0" smtClean="0"/>
              <a:t>Cindy, Dianne, Erin, Linda</a:t>
            </a:r>
          </a:p>
          <a:p>
            <a:r>
              <a:rPr lang="en-US" dirty="0"/>
              <a:t>Frances </a:t>
            </a:r>
            <a:r>
              <a:rPr lang="en-US" dirty="0" smtClean="0"/>
              <a:t>Simpson &amp; Tom Hahn</a:t>
            </a:r>
          </a:p>
          <a:p>
            <a:r>
              <a:rPr lang="en-US" dirty="0" smtClean="0"/>
              <a:t>Email: </a:t>
            </a:r>
            <a:r>
              <a:rPr lang="en-US" dirty="0" err="1" smtClean="0"/>
              <a:t>gkimel@providencehealth.bc.ca</a:t>
            </a:r>
            <a:endParaRPr lang="en-US" dirty="0" smtClean="0"/>
          </a:p>
        </p:txBody>
      </p:sp>
      <p:pic>
        <p:nvPicPr>
          <p:cNvPr id="7" name="Picture 6" descr="Screen Shot 2013-10-31 at 10.04.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4633" y="4936781"/>
            <a:ext cx="2740579" cy="1683300"/>
          </a:xfrm>
          <a:prstGeom prst="rect">
            <a:avLst/>
          </a:prstGeom>
        </p:spPr>
      </p:pic>
    </p:spTree>
    <p:extLst>
      <p:ext uri="{BB962C8B-B14F-4D97-AF65-F5344CB8AC3E}">
        <p14:creationId xmlns:p14="http://schemas.microsoft.com/office/powerpoint/2010/main" val="81585292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Suggestions for CHF Meds</a:t>
            </a:r>
            <a:endParaRPr lang="en-US" dirty="0"/>
          </a:p>
        </p:txBody>
      </p:sp>
      <p:sp>
        <p:nvSpPr>
          <p:cNvPr id="3" name="Content Placeholder 2"/>
          <p:cNvSpPr>
            <a:spLocks noGrp="1"/>
          </p:cNvSpPr>
          <p:nvPr>
            <p:ph idx="1"/>
          </p:nvPr>
        </p:nvSpPr>
        <p:spPr>
          <a:xfrm>
            <a:off x="685800" y="1550894"/>
            <a:ext cx="7770813" cy="4257022"/>
          </a:xfrm>
        </p:spPr>
        <p:txBody>
          <a:bodyPr/>
          <a:lstStyle/>
          <a:p>
            <a:r>
              <a:rPr lang="en-US" dirty="0" smtClean="0">
                <a:solidFill>
                  <a:srgbClr val="FF0000"/>
                </a:solidFill>
              </a:rPr>
              <a:t>Opioids</a:t>
            </a:r>
            <a:r>
              <a:rPr lang="en-US" dirty="0" smtClean="0"/>
              <a:t>: Depending on severity of Dyspnea, pain, and age</a:t>
            </a:r>
          </a:p>
          <a:p>
            <a:r>
              <a:rPr lang="en-US" dirty="0" smtClean="0"/>
              <a:t>Requires frequent reassessment</a:t>
            </a:r>
          </a:p>
          <a:p>
            <a:pPr lvl="1"/>
            <a:r>
              <a:rPr lang="en-US" dirty="0" err="1" smtClean="0"/>
              <a:t>Hydromorphone</a:t>
            </a:r>
            <a:r>
              <a:rPr lang="en-US" dirty="0" smtClean="0"/>
              <a:t>: 1Mg SC q 4 </a:t>
            </a:r>
            <a:r>
              <a:rPr lang="en-US" dirty="0" err="1" smtClean="0"/>
              <a:t>hr</a:t>
            </a:r>
            <a:r>
              <a:rPr lang="en-US" dirty="0" smtClean="0"/>
              <a:t> regular</a:t>
            </a:r>
          </a:p>
          <a:p>
            <a:pPr lvl="1"/>
            <a:r>
              <a:rPr lang="en-US" dirty="0" err="1" smtClean="0"/>
              <a:t>Hydromorphone</a:t>
            </a:r>
            <a:r>
              <a:rPr lang="en-US" dirty="0" smtClean="0"/>
              <a:t>: 1Mg SC q 1 </a:t>
            </a:r>
            <a:r>
              <a:rPr lang="en-US" dirty="0" err="1" smtClean="0"/>
              <a:t>hr</a:t>
            </a:r>
            <a:r>
              <a:rPr lang="en-US" dirty="0" smtClean="0"/>
              <a:t> PRN for dyspnea</a:t>
            </a:r>
          </a:p>
          <a:p>
            <a:pPr lvl="1"/>
            <a:r>
              <a:rPr lang="en-US" dirty="0" smtClean="0"/>
              <a:t>Recalculate q4 </a:t>
            </a:r>
            <a:r>
              <a:rPr lang="en-US" dirty="0" err="1" smtClean="0"/>
              <a:t>hr</a:t>
            </a:r>
            <a:r>
              <a:rPr lang="en-US" dirty="0" smtClean="0"/>
              <a:t> dose every 1-2 days</a:t>
            </a:r>
          </a:p>
          <a:p>
            <a:pPr lvl="2"/>
            <a:r>
              <a:rPr lang="en-US" dirty="0" smtClean="0"/>
              <a:t>Based on previous 24 </a:t>
            </a:r>
            <a:r>
              <a:rPr lang="en-US" dirty="0" err="1" smtClean="0"/>
              <a:t>hr</a:t>
            </a:r>
            <a:r>
              <a:rPr lang="en-US" dirty="0" smtClean="0"/>
              <a:t> </a:t>
            </a:r>
            <a:r>
              <a:rPr lang="en-US" dirty="0" err="1" smtClean="0"/>
              <a:t>useage</a:t>
            </a:r>
            <a:endParaRPr lang="en-US" dirty="0"/>
          </a:p>
          <a:p>
            <a:pPr lvl="1"/>
            <a:r>
              <a:rPr lang="en-US" dirty="0" smtClean="0">
                <a:solidFill>
                  <a:srgbClr val="FF0000"/>
                </a:solidFill>
              </a:rPr>
              <a:t>Midazolam</a:t>
            </a:r>
            <a:r>
              <a:rPr lang="en-US" dirty="0" smtClean="0"/>
              <a:t>: 1-2 Mg SC q 2 </a:t>
            </a:r>
            <a:r>
              <a:rPr lang="en-US" dirty="0" err="1" smtClean="0"/>
              <a:t>hrs</a:t>
            </a:r>
            <a:r>
              <a:rPr lang="en-US" dirty="0" smtClean="0"/>
              <a:t> PRN for worsening SOB</a:t>
            </a:r>
          </a:p>
          <a:p>
            <a:pPr lvl="1"/>
            <a:r>
              <a:rPr lang="en-US" dirty="0" err="1" smtClean="0">
                <a:solidFill>
                  <a:srgbClr val="FF0000"/>
                </a:solidFill>
              </a:rPr>
              <a:t>Nozinan</a:t>
            </a:r>
            <a:r>
              <a:rPr lang="en-US" dirty="0" smtClean="0"/>
              <a:t>: 2.5 – 5 Mg SC q 3 </a:t>
            </a:r>
            <a:r>
              <a:rPr lang="en-US" dirty="0" err="1" smtClean="0"/>
              <a:t>hrs</a:t>
            </a:r>
            <a:r>
              <a:rPr lang="en-US" dirty="0" smtClean="0"/>
              <a:t> PRN for agitation</a:t>
            </a:r>
          </a:p>
          <a:p>
            <a:pPr lvl="1"/>
            <a:endParaRPr lang="en-US" dirty="0" smtClean="0"/>
          </a:p>
        </p:txBody>
      </p:sp>
      <p:pic>
        <p:nvPicPr>
          <p:cNvPr id="4" name="Picture 3"/>
          <p:cNvPicPr>
            <a:picLocks noChangeAspect="1"/>
          </p:cNvPicPr>
          <p:nvPr/>
        </p:nvPicPr>
        <p:blipFill rotWithShape="1">
          <a:blip r:embed="rId2"/>
          <a:srcRect t="28447" b="18630"/>
          <a:stretch/>
        </p:blipFill>
        <p:spPr>
          <a:xfrm>
            <a:off x="317103" y="5413580"/>
            <a:ext cx="2906612" cy="1153705"/>
          </a:xfrm>
          <a:prstGeom prst="rect">
            <a:avLst/>
          </a:prstGeom>
        </p:spPr>
      </p:pic>
      <p:pic>
        <p:nvPicPr>
          <p:cNvPr id="6" name="Picture 5"/>
          <p:cNvPicPr>
            <a:picLocks noChangeAspect="1"/>
          </p:cNvPicPr>
          <p:nvPr/>
        </p:nvPicPr>
        <p:blipFill rotWithShape="1">
          <a:blip r:embed="rId3"/>
          <a:srcRect l="21575" r="20647"/>
          <a:stretch/>
        </p:blipFill>
        <p:spPr>
          <a:xfrm>
            <a:off x="8027672" y="4733640"/>
            <a:ext cx="857881" cy="1969375"/>
          </a:xfrm>
          <a:prstGeom prst="rect">
            <a:avLst/>
          </a:prstGeom>
        </p:spPr>
      </p:pic>
      <p:pic>
        <p:nvPicPr>
          <p:cNvPr id="5" name="Picture 4" descr="Screen shot 2012-10-06 at 1.50.24 PM.png"/>
          <p:cNvPicPr>
            <a:picLocks noChangeAspect="1"/>
          </p:cNvPicPr>
          <p:nvPr/>
        </p:nvPicPr>
        <p:blipFill rotWithShape="1">
          <a:blip r:embed="rId4">
            <a:extLst>
              <a:ext uri="{28A0092B-C50C-407E-A947-70E740481C1C}">
                <a14:useLocalDpi xmlns:a14="http://schemas.microsoft.com/office/drawing/2010/main" val="0"/>
              </a:ext>
            </a:extLst>
          </a:blip>
          <a:srcRect t="14836" r="5887" b="10213"/>
          <a:stretch/>
        </p:blipFill>
        <p:spPr>
          <a:xfrm>
            <a:off x="4680064" y="5314672"/>
            <a:ext cx="1396054" cy="1388343"/>
          </a:xfrm>
          <a:prstGeom prst="rect">
            <a:avLst/>
          </a:prstGeom>
        </p:spPr>
      </p:pic>
    </p:spTree>
    <p:extLst>
      <p:ext uri="{BB962C8B-B14F-4D97-AF65-F5344CB8AC3E}">
        <p14:creationId xmlns:p14="http://schemas.microsoft.com/office/powerpoint/2010/main" val="36529588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Palliative Medicine</a:t>
            </a:r>
            <a:endParaRPr lang="en-US" dirty="0"/>
          </a:p>
        </p:txBody>
      </p:sp>
      <p:sp>
        <p:nvSpPr>
          <p:cNvPr id="3" name="Content Placeholder 2"/>
          <p:cNvSpPr>
            <a:spLocks noGrp="1"/>
          </p:cNvSpPr>
          <p:nvPr>
            <p:ph idx="1"/>
          </p:nvPr>
        </p:nvSpPr>
        <p:spPr>
          <a:xfrm>
            <a:off x="4067858" y="1550894"/>
            <a:ext cx="4388755" cy="4744658"/>
          </a:xfrm>
        </p:spPr>
        <p:txBody>
          <a:bodyPr/>
          <a:lstStyle/>
          <a:p>
            <a:pPr marL="0" indent="0" algn="just">
              <a:buNone/>
            </a:pPr>
            <a:r>
              <a:rPr lang="en-US" sz="2800" b="1" dirty="0" smtClean="0"/>
              <a:t>“What has surprised me is how little palliative care has to do with death. The death part is almost irrelevant. Our focus isn’t on dying. Our focus is on quality of life”</a:t>
            </a:r>
          </a:p>
          <a:p>
            <a:pPr>
              <a:spcBef>
                <a:spcPts val="0"/>
              </a:spcBef>
            </a:pPr>
            <a:endParaRPr lang="en-US" dirty="0" smtClean="0"/>
          </a:p>
          <a:p>
            <a:pPr marL="0" indent="0">
              <a:spcBef>
                <a:spcPts val="0"/>
              </a:spcBef>
              <a:buNone/>
            </a:pPr>
            <a:r>
              <a:rPr lang="en-US" dirty="0" smtClean="0"/>
              <a:t>Dr. Balfour Mount</a:t>
            </a:r>
          </a:p>
          <a:p>
            <a:pPr marL="0" indent="0">
              <a:spcBef>
                <a:spcPts val="0"/>
              </a:spcBef>
              <a:buNone/>
            </a:pPr>
            <a:r>
              <a:rPr lang="en-US" dirty="0" smtClean="0"/>
              <a:t>McGill University</a:t>
            </a:r>
          </a:p>
          <a:p>
            <a:pPr marL="0" indent="0">
              <a:buNone/>
            </a:pPr>
            <a:endParaRPr lang="en-US" dirty="0"/>
          </a:p>
        </p:txBody>
      </p:sp>
      <p:sp>
        <p:nvSpPr>
          <p:cNvPr id="4" name="Freeform 3"/>
          <p:cNvSpPr/>
          <p:nvPr/>
        </p:nvSpPr>
        <p:spPr>
          <a:xfrm>
            <a:off x="4025308" y="3308025"/>
            <a:ext cx="4619372" cy="1874202"/>
          </a:xfrm>
          <a:custGeom>
            <a:avLst/>
            <a:gdLst>
              <a:gd name="connsiteX0" fmla="*/ 3584878 w 4752524"/>
              <a:gd name="connsiteY0" fmla="*/ 0 h 1863963"/>
              <a:gd name="connsiteX1" fmla="*/ 4721797 w 4752524"/>
              <a:gd name="connsiteY1" fmla="*/ 0 h 1863963"/>
              <a:gd name="connsiteX2" fmla="*/ 4752524 w 4752524"/>
              <a:gd name="connsiteY2" fmla="*/ 1362126 h 1863963"/>
              <a:gd name="connsiteX3" fmla="*/ 993523 w 4752524"/>
              <a:gd name="connsiteY3" fmla="*/ 1362126 h 1863963"/>
              <a:gd name="connsiteX4" fmla="*/ 1003766 w 4752524"/>
              <a:gd name="connsiteY4" fmla="*/ 1863963 h 1863963"/>
              <a:gd name="connsiteX5" fmla="*/ 0 w 4752524"/>
              <a:gd name="connsiteY5" fmla="*/ 1853721 h 1863963"/>
              <a:gd name="connsiteX6" fmla="*/ 0 w 4752524"/>
              <a:gd name="connsiteY6" fmla="*/ 440387 h 1863963"/>
              <a:gd name="connsiteX7" fmla="*/ 3595121 w 4752524"/>
              <a:gd name="connsiteY7" fmla="*/ 440387 h 1863963"/>
              <a:gd name="connsiteX8" fmla="*/ 3584878 w 4752524"/>
              <a:gd name="connsiteY8" fmla="*/ 0 h 186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524" h="1863963">
                <a:moveTo>
                  <a:pt x="3584878" y="0"/>
                </a:moveTo>
                <a:lnTo>
                  <a:pt x="4721797" y="0"/>
                </a:lnTo>
                <a:lnTo>
                  <a:pt x="4752524" y="1362126"/>
                </a:lnTo>
                <a:lnTo>
                  <a:pt x="993523" y="1362126"/>
                </a:lnTo>
                <a:lnTo>
                  <a:pt x="1003766" y="1863963"/>
                </a:lnTo>
                <a:lnTo>
                  <a:pt x="0" y="1853721"/>
                </a:lnTo>
                <a:lnTo>
                  <a:pt x="0" y="440387"/>
                </a:lnTo>
                <a:lnTo>
                  <a:pt x="3595121" y="440387"/>
                </a:lnTo>
                <a:lnTo>
                  <a:pt x="3584878" y="0"/>
                </a:lnTo>
                <a:close/>
              </a:path>
            </a:pathLst>
          </a:custGeom>
          <a:noFill/>
          <a:ln w="57150">
            <a:solidFill>
              <a:schemeClr val="accent1">
                <a:lumMod val="60000"/>
                <a:lumOff val="40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50894"/>
            <a:ext cx="2808995" cy="4145869"/>
          </a:xfrm>
          <a:prstGeom prst="rect">
            <a:avLst/>
          </a:prstGeom>
          <a:noFill/>
          <a:ln>
            <a:noFill/>
          </a:ln>
        </p:spPr>
      </p:pic>
    </p:spTree>
    <p:extLst>
      <p:ext uri="{BB962C8B-B14F-4D97-AF65-F5344CB8AC3E}">
        <p14:creationId xmlns:p14="http://schemas.microsoft.com/office/powerpoint/2010/main" val="40073848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Case</a:t>
            </a:r>
            <a:endParaRPr lang="en-US" dirty="0"/>
          </a:p>
        </p:txBody>
      </p:sp>
      <p:sp>
        <p:nvSpPr>
          <p:cNvPr id="3" name="Content Placeholder 2"/>
          <p:cNvSpPr>
            <a:spLocks noGrp="1"/>
          </p:cNvSpPr>
          <p:nvPr>
            <p:ph idx="1"/>
          </p:nvPr>
        </p:nvSpPr>
        <p:spPr/>
        <p:txBody>
          <a:bodyPr>
            <a:normAutofit/>
          </a:bodyPr>
          <a:lstStyle/>
          <a:p>
            <a:r>
              <a:rPr lang="en-US" dirty="0" smtClean="0"/>
              <a:t>80 female presenting to ED with SOB</a:t>
            </a:r>
          </a:p>
          <a:p>
            <a:pPr lvl="1"/>
            <a:r>
              <a:rPr lang="en-US" dirty="0" err="1" smtClean="0"/>
              <a:t>PmHX</a:t>
            </a:r>
            <a:r>
              <a:rPr lang="en-US" dirty="0" smtClean="0"/>
              <a:t>: CHF – NYHA III, DM, 25 PY smoker</a:t>
            </a:r>
          </a:p>
          <a:p>
            <a:r>
              <a:rPr lang="en-US" dirty="0" smtClean="0"/>
              <a:t>3 </a:t>
            </a:r>
            <a:r>
              <a:rPr lang="en-US" dirty="0" err="1" smtClean="0"/>
              <a:t>yrs</a:t>
            </a:r>
            <a:r>
              <a:rPr lang="en-US" dirty="0" smtClean="0"/>
              <a:t> ago… large anterior wall MI </a:t>
            </a:r>
          </a:p>
          <a:p>
            <a:r>
              <a:rPr lang="en-US" u="sng" dirty="0" smtClean="0">
                <a:sym typeface="Wingdings"/>
              </a:rPr>
              <a:t>In last 2 years:</a:t>
            </a:r>
          </a:p>
          <a:p>
            <a:r>
              <a:rPr lang="en-US" dirty="0" smtClean="0">
                <a:sym typeface="Wingdings"/>
              </a:rPr>
              <a:t>7 admissions to CTU decompensated HF</a:t>
            </a:r>
          </a:p>
          <a:p>
            <a:r>
              <a:rPr lang="en-US" dirty="0" smtClean="0">
                <a:sym typeface="Wingdings"/>
              </a:rPr>
              <a:t>Poorly compliant with diet, fluid and exercise</a:t>
            </a:r>
          </a:p>
        </p:txBody>
      </p:sp>
      <p:pic>
        <p:nvPicPr>
          <p:cNvPr id="4" name="Picture 3"/>
          <p:cNvPicPr>
            <a:picLocks noChangeAspect="1"/>
          </p:cNvPicPr>
          <p:nvPr/>
        </p:nvPicPr>
        <p:blipFill>
          <a:blip r:embed="rId2"/>
          <a:stretch>
            <a:fillRect/>
          </a:stretch>
        </p:blipFill>
        <p:spPr>
          <a:xfrm>
            <a:off x="6814488" y="121023"/>
            <a:ext cx="2144910" cy="2144910"/>
          </a:xfrm>
          <a:prstGeom prst="rect">
            <a:avLst/>
          </a:prstGeom>
        </p:spPr>
      </p:pic>
    </p:spTree>
    <p:extLst>
      <p:ext uri="{BB962C8B-B14F-4D97-AF65-F5344CB8AC3E}">
        <p14:creationId xmlns:p14="http://schemas.microsoft.com/office/powerpoint/2010/main" val="41946482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a:t>
            </a:r>
            <a:endParaRPr lang="en-US" dirty="0"/>
          </a:p>
        </p:txBody>
      </p:sp>
      <p:sp>
        <p:nvSpPr>
          <p:cNvPr id="3" name="Content Placeholder 2"/>
          <p:cNvSpPr>
            <a:spLocks noGrp="1"/>
          </p:cNvSpPr>
          <p:nvPr>
            <p:ph idx="1"/>
          </p:nvPr>
        </p:nvSpPr>
        <p:spPr/>
        <p:txBody>
          <a:bodyPr>
            <a:normAutofit/>
          </a:bodyPr>
          <a:lstStyle/>
          <a:p>
            <a:r>
              <a:rPr lang="en-US" dirty="0" smtClean="0"/>
              <a:t>History:</a:t>
            </a:r>
          </a:p>
          <a:p>
            <a:pPr lvl="1"/>
            <a:r>
              <a:rPr lang="en-US" dirty="0" smtClean="0"/>
              <a:t>Symptoms: SOB at rest (NYHA IV)</a:t>
            </a:r>
          </a:p>
          <a:p>
            <a:pPr lvl="2"/>
            <a:r>
              <a:rPr lang="en-US" dirty="0" smtClean="0"/>
              <a:t>Exercise tolerance – 5 feet; + orthopnea/PND;  no CP</a:t>
            </a:r>
            <a:r>
              <a:rPr lang="en-US" dirty="0"/>
              <a:t>;</a:t>
            </a:r>
            <a:r>
              <a:rPr lang="en-US" dirty="0" smtClean="0"/>
              <a:t> poor sleep ; ESAS &gt;65</a:t>
            </a:r>
          </a:p>
          <a:p>
            <a:pPr lvl="1"/>
            <a:r>
              <a:rPr lang="en-US" dirty="0" smtClean="0"/>
              <a:t>Compliance: Poor fluids /salt restriction</a:t>
            </a:r>
          </a:p>
          <a:p>
            <a:pPr lvl="1"/>
            <a:r>
              <a:rPr lang="en-US" dirty="0" smtClean="0"/>
              <a:t>Medication: ASA, </a:t>
            </a:r>
            <a:r>
              <a:rPr lang="en-US" dirty="0" err="1" smtClean="0"/>
              <a:t>ACEi</a:t>
            </a:r>
            <a:r>
              <a:rPr lang="en-US" dirty="0" smtClean="0"/>
              <a:t>, BB, Statin, Lasix, </a:t>
            </a:r>
            <a:r>
              <a:rPr lang="en-US" dirty="0" err="1" smtClean="0"/>
              <a:t>Aldactone</a:t>
            </a:r>
            <a:r>
              <a:rPr lang="en-US" dirty="0" smtClean="0"/>
              <a:t>, Warfarin, Insulin, Allopurinol</a:t>
            </a:r>
          </a:p>
          <a:p>
            <a:r>
              <a:rPr lang="en-US" dirty="0" smtClean="0"/>
              <a:t>Exam: BP 84/60, HR 88, O</a:t>
            </a:r>
            <a:r>
              <a:rPr lang="en-US" baseline="-25000" dirty="0" smtClean="0"/>
              <a:t>2</a:t>
            </a:r>
            <a:r>
              <a:rPr lang="en-US" dirty="0" smtClean="0"/>
              <a:t> </a:t>
            </a:r>
            <a:r>
              <a:rPr lang="en-US" dirty="0" err="1" smtClean="0"/>
              <a:t>Sats</a:t>
            </a:r>
            <a:r>
              <a:rPr lang="en-US" dirty="0" smtClean="0"/>
              <a:t> 92% (6 L HF), T: 36.9</a:t>
            </a:r>
          </a:p>
          <a:p>
            <a:pPr lvl="1"/>
            <a:r>
              <a:rPr lang="en-US" dirty="0" smtClean="0"/>
              <a:t>JVP Angle of Jaw, Crackles throughout, peripheral edema, ascites, S1, S2 normal, cool extremities</a:t>
            </a:r>
          </a:p>
          <a:p>
            <a:pPr marL="349250" lvl="1" indent="0">
              <a:buNone/>
            </a:pPr>
            <a:r>
              <a:rPr lang="en-US" dirty="0" smtClean="0"/>
              <a:t> </a:t>
            </a:r>
          </a:p>
          <a:p>
            <a:pPr lvl="1"/>
            <a:endParaRPr lang="en-US" dirty="0" smtClean="0"/>
          </a:p>
          <a:p>
            <a:pPr marL="349250" lvl="1" indent="0">
              <a:buNone/>
            </a:pPr>
            <a:endParaRPr lang="en-US" dirty="0" smtClean="0"/>
          </a:p>
        </p:txBody>
      </p:sp>
    </p:spTree>
    <p:extLst>
      <p:ext uri="{BB962C8B-B14F-4D97-AF65-F5344CB8AC3E}">
        <p14:creationId xmlns:p14="http://schemas.microsoft.com/office/powerpoint/2010/main" val="14040939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Heart Failure</a:t>
            </a:r>
            <a:endParaRPr lang="en-US" dirty="0"/>
          </a:p>
        </p:txBody>
      </p:sp>
      <p:sp>
        <p:nvSpPr>
          <p:cNvPr id="4" name="TextBox 3"/>
          <p:cNvSpPr txBox="1"/>
          <p:nvPr/>
        </p:nvSpPr>
        <p:spPr>
          <a:xfrm>
            <a:off x="6582323" y="6437479"/>
            <a:ext cx="2314456" cy="369332"/>
          </a:xfrm>
          <a:prstGeom prst="rect">
            <a:avLst/>
          </a:prstGeom>
          <a:noFill/>
        </p:spPr>
        <p:txBody>
          <a:bodyPr wrap="none" rtlCol="0">
            <a:spAutoFit/>
          </a:bodyPr>
          <a:lstStyle/>
          <a:p>
            <a:r>
              <a:rPr lang="en-US" dirty="0" smtClean="0">
                <a:latin typeface="Helvetica"/>
                <a:cs typeface="Helvetica"/>
              </a:rPr>
              <a:t>Jessup , NEJM 2003</a:t>
            </a:r>
            <a:endParaRPr lang="en-US" dirty="0">
              <a:latin typeface="Helvetica"/>
              <a:cs typeface="Helvetica"/>
            </a:endParaRPr>
          </a:p>
        </p:txBody>
      </p:sp>
      <p:pic>
        <p:nvPicPr>
          <p:cNvPr id="5" name="Picture 4" descr="Screen shot 2012-09-30 at 10.37.2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765" y="2368385"/>
            <a:ext cx="8304307" cy="4095985"/>
          </a:xfrm>
          <a:prstGeom prst="rect">
            <a:avLst/>
          </a:prstGeom>
        </p:spPr>
      </p:pic>
      <p:sp>
        <p:nvSpPr>
          <p:cNvPr id="6" name="TextBox 5"/>
          <p:cNvSpPr txBox="1"/>
          <p:nvPr/>
        </p:nvSpPr>
        <p:spPr>
          <a:xfrm>
            <a:off x="380757" y="1575129"/>
            <a:ext cx="8507858" cy="523220"/>
          </a:xfrm>
          <a:prstGeom prst="rect">
            <a:avLst/>
          </a:prstGeom>
          <a:noFill/>
        </p:spPr>
        <p:txBody>
          <a:bodyPr wrap="none" rtlCol="0">
            <a:spAutoFit/>
          </a:bodyPr>
          <a:lstStyle/>
          <a:p>
            <a:r>
              <a:rPr lang="en-US" sz="2800" dirty="0" smtClean="0">
                <a:latin typeface="Helvetica"/>
                <a:cs typeface="Helvetica"/>
              </a:rPr>
              <a:t>Inability of heart to meet metabolic demands of body</a:t>
            </a:r>
            <a:endParaRPr lang="en-US" sz="2800" dirty="0">
              <a:latin typeface="Helvetica"/>
              <a:cs typeface="Helvetica"/>
            </a:endParaRPr>
          </a:p>
        </p:txBody>
      </p:sp>
    </p:spTree>
    <p:extLst>
      <p:ext uri="{BB962C8B-B14F-4D97-AF65-F5344CB8AC3E}">
        <p14:creationId xmlns:p14="http://schemas.microsoft.com/office/powerpoint/2010/main" val="14422151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Heart Failure - Reality</a:t>
            </a:r>
            <a:endParaRPr lang="en-US" dirty="0"/>
          </a:p>
        </p:txBody>
      </p:sp>
      <p:sp>
        <p:nvSpPr>
          <p:cNvPr id="3" name="Content Placeholder 2"/>
          <p:cNvSpPr>
            <a:spLocks noGrp="1"/>
          </p:cNvSpPr>
          <p:nvPr>
            <p:ph idx="1"/>
          </p:nvPr>
        </p:nvSpPr>
        <p:spPr>
          <a:xfrm>
            <a:off x="685800" y="1657930"/>
            <a:ext cx="7770813" cy="5356333"/>
          </a:xfrm>
        </p:spPr>
        <p:txBody>
          <a:bodyPr>
            <a:normAutofit/>
          </a:bodyPr>
          <a:lstStyle/>
          <a:p>
            <a:r>
              <a:rPr lang="en-US" sz="2800" dirty="0" smtClean="0"/>
              <a:t>Impacts </a:t>
            </a:r>
            <a:r>
              <a:rPr lang="en-US" sz="2800" dirty="0" err="1" smtClean="0"/>
              <a:t>QoL</a:t>
            </a:r>
            <a:r>
              <a:rPr lang="en-US" sz="2800" dirty="0" smtClean="0"/>
              <a:t> and length of life</a:t>
            </a:r>
          </a:p>
          <a:p>
            <a:r>
              <a:rPr lang="en-US" sz="2800" dirty="0" smtClean="0"/>
              <a:t>High health care costs ~ $2 billion/ year in Canada</a:t>
            </a:r>
          </a:p>
          <a:p>
            <a:r>
              <a:rPr lang="en-US" sz="2800" dirty="0" smtClean="0"/>
              <a:t>25,000 deaths / year in Canada</a:t>
            </a:r>
          </a:p>
          <a:p>
            <a:r>
              <a:rPr lang="en-US" sz="2800" dirty="0" err="1" smtClean="0"/>
              <a:t>QoL</a:t>
            </a:r>
            <a:r>
              <a:rPr lang="en-US" sz="2800" dirty="0" smtClean="0"/>
              <a:t> in NYHA III/IV … ‘trade’ ½ of remaining life to feel better</a:t>
            </a:r>
            <a:endParaRPr lang="en-US" dirty="0"/>
          </a:p>
        </p:txBody>
      </p:sp>
      <p:sp>
        <p:nvSpPr>
          <p:cNvPr id="5" name="TextBox 4"/>
          <p:cNvSpPr txBox="1"/>
          <p:nvPr/>
        </p:nvSpPr>
        <p:spPr>
          <a:xfrm>
            <a:off x="5724772" y="6147101"/>
            <a:ext cx="3008734" cy="646331"/>
          </a:xfrm>
          <a:prstGeom prst="rect">
            <a:avLst/>
          </a:prstGeom>
          <a:noFill/>
        </p:spPr>
        <p:txBody>
          <a:bodyPr wrap="square" rtlCol="0">
            <a:spAutoFit/>
          </a:bodyPr>
          <a:lstStyle/>
          <a:p>
            <a:r>
              <a:rPr lang="en-US" dirty="0" smtClean="0">
                <a:latin typeface="Helvetica"/>
                <a:cs typeface="Helvetica"/>
              </a:rPr>
              <a:t>Krum 2009, Lewis 2001</a:t>
            </a:r>
          </a:p>
          <a:p>
            <a:endParaRPr lang="en-US" dirty="0">
              <a:latin typeface="Helvetica"/>
              <a:cs typeface="Helvetica"/>
            </a:endParaRPr>
          </a:p>
        </p:txBody>
      </p:sp>
    </p:spTree>
    <p:extLst>
      <p:ext uri="{BB962C8B-B14F-4D97-AF65-F5344CB8AC3E}">
        <p14:creationId xmlns:p14="http://schemas.microsoft.com/office/powerpoint/2010/main" val="90621260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Story.thmx</Template>
  <TotalTime>44305</TotalTime>
  <Words>1415</Words>
  <Application>Microsoft Macintosh PowerPoint</Application>
  <PresentationFormat>On-screen Show (4:3)</PresentationFormat>
  <Paragraphs>250</Paragraphs>
  <Slides>44</Slides>
  <Notes>7</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Story</vt:lpstr>
      <vt:lpstr>Heart Failure Supportive Care in 2016 </vt:lpstr>
      <vt:lpstr>Disclosures</vt:lpstr>
      <vt:lpstr>Objectives</vt:lpstr>
      <vt:lpstr>Palliative Medicine</vt:lpstr>
      <vt:lpstr>Palliative Medicine</vt:lpstr>
      <vt:lpstr>Case</vt:lpstr>
      <vt:lpstr>Case</vt:lpstr>
      <vt:lpstr>Heart Failure</vt:lpstr>
      <vt:lpstr>Heart Failure - Reality</vt:lpstr>
      <vt:lpstr>Heart Failure</vt:lpstr>
      <vt:lpstr>Heart Failure</vt:lpstr>
      <vt:lpstr>Heart Failure</vt:lpstr>
      <vt:lpstr>Heart Failure</vt:lpstr>
      <vt:lpstr>Heart Failure – Palliative Care</vt:lpstr>
      <vt:lpstr>HF Symptom Prevalence</vt:lpstr>
      <vt:lpstr>PowerPoint Presentation</vt:lpstr>
      <vt:lpstr>Survival Decreases with Repeated Hospitalizations</vt:lpstr>
      <vt:lpstr>Phases of HF</vt:lpstr>
      <vt:lpstr>PowerPoint Presentation</vt:lpstr>
      <vt:lpstr>Transition to Palliative Care</vt:lpstr>
      <vt:lpstr>? Better Model  Concurrent Care</vt:lpstr>
      <vt:lpstr>PowerPoint Presentation</vt:lpstr>
      <vt:lpstr>PowerPoint Presentation</vt:lpstr>
      <vt:lpstr>Back to Case</vt:lpstr>
      <vt:lpstr>Heart Failure Supportive Care Clinic (HFS)</vt:lpstr>
      <vt:lpstr>Heart Failure Supportive Care Clinic (HFS)</vt:lpstr>
      <vt:lpstr>PowerPoint Presentation</vt:lpstr>
      <vt:lpstr>PowerPoint Presentation</vt:lpstr>
      <vt:lpstr>PowerPoint Presentation</vt:lpstr>
      <vt:lpstr>Heart Failure Supportive Care Clinic (HFS)</vt:lpstr>
      <vt:lpstr>Heart Failure Supportive Care Clinic (HFS)</vt:lpstr>
      <vt:lpstr>Results: ESAS Scores</vt:lpstr>
      <vt:lpstr>Results: Medications</vt:lpstr>
      <vt:lpstr>Conclusions</vt:lpstr>
      <vt:lpstr>PowerPoint Presentation</vt:lpstr>
      <vt:lpstr>PowerPoint Presentation</vt:lpstr>
      <vt:lpstr>ICD – Implantable Cardioverter -Defibrillator</vt:lpstr>
      <vt:lpstr>ICD Deactivation</vt:lpstr>
      <vt:lpstr>ICD Deactivation</vt:lpstr>
      <vt:lpstr>ICD Deactivation</vt:lpstr>
      <vt:lpstr>PowerPoint Presentation</vt:lpstr>
      <vt:lpstr>Objectives</vt:lpstr>
      <vt:lpstr>Thank you</vt:lpstr>
      <vt:lpstr>Suggestions for CHF Meds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Heart Failure Pallliative Care</dc:title>
  <dc:creator>Gil Kimel</dc:creator>
  <cp:lastModifiedBy>Gil Kimel</cp:lastModifiedBy>
  <cp:revision>280</cp:revision>
  <dcterms:created xsi:type="dcterms:W3CDTF">2012-02-21T04:50:01Z</dcterms:created>
  <dcterms:modified xsi:type="dcterms:W3CDTF">2016-07-26T04:15:20Z</dcterms:modified>
</cp:coreProperties>
</file>