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3077"/>
  </p:normalViewPr>
  <p:slideViewPr>
    <p:cSldViewPr snapToGrid="0" snapToObjects="1">
      <p:cViewPr varScale="1">
        <p:scale>
          <a:sx n="59" d="100"/>
          <a:sy n="59" d="100"/>
        </p:scale>
        <p:origin x="4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31B7E-EF32-0245-B231-7178F18D3754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13D4-F63E-DD4D-BD22-42E921AD8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76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31B7E-EF32-0245-B231-7178F18D3754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13D4-F63E-DD4D-BD22-42E921AD8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64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31B7E-EF32-0245-B231-7178F18D3754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13D4-F63E-DD4D-BD22-42E921AD8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4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31B7E-EF32-0245-B231-7178F18D3754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13D4-F63E-DD4D-BD22-42E921AD8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4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31B7E-EF32-0245-B231-7178F18D3754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13D4-F63E-DD4D-BD22-42E921AD8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70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31B7E-EF32-0245-B231-7178F18D3754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13D4-F63E-DD4D-BD22-42E921AD8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838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31B7E-EF32-0245-B231-7178F18D3754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13D4-F63E-DD4D-BD22-42E921AD8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222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31B7E-EF32-0245-B231-7178F18D3754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13D4-F63E-DD4D-BD22-42E921AD8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42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31B7E-EF32-0245-B231-7178F18D3754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13D4-F63E-DD4D-BD22-42E921AD8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26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31B7E-EF32-0245-B231-7178F18D3754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13D4-F63E-DD4D-BD22-42E921AD8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31B7E-EF32-0245-B231-7178F18D3754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13D4-F63E-DD4D-BD22-42E921AD8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37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31B7E-EF32-0245-B231-7178F18D3754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213D4-F63E-DD4D-BD22-42E921AD8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7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ave Photo Small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25456" y="4861640"/>
            <a:ext cx="6742545" cy="2000548"/>
          </a:xfrm>
          <a:prstGeom prst="rect">
            <a:avLst/>
          </a:prstGeom>
          <a:solidFill>
            <a:schemeClr val="accent4">
              <a:lumMod val="40000"/>
              <a:lumOff val="60000"/>
              <a:alpha val="44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2400" b="1" dirty="0"/>
              <a:t>28</a:t>
            </a:r>
            <a:r>
              <a:rPr lang="en-US" sz="2400" b="1" baseline="30000" dirty="0"/>
              <a:t>th</a:t>
            </a:r>
            <a:r>
              <a:rPr lang="en-US" sz="2400" b="1" dirty="0"/>
              <a:t> November 2018, 8.30am-4.30pm</a:t>
            </a:r>
          </a:p>
          <a:p>
            <a:pPr algn="r"/>
            <a:r>
              <a:rPr lang="en-US" sz="2000" b="1" dirty="0"/>
              <a:t>Gordon &amp; Leslie Diamond Theatre, BCCA Research Centre, 675 West 10</a:t>
            </a:r>
            <a:r>
              <a:rPr lang="en-US" sz="2000" b="1" baseline="30000" dirty="0"/>
              <a:t>th</a:t>
            </a:r>
            <a:r>
              <a:rPr lang="en-US" sz="2000" b="1" dirty="0"/>
              <a:t> Avenue, Vancouver, BC V5Z 1L3</a:t>
            </a:r>
          </a:p>
          <a:p>
            <a:pPr algn="r"/>
            <a:r>
              <a:rPr lang="en-US" sz="2000" b="1" dirty="0"/>
              <a:t>Provincial </a:t>
            </a:r>
            <a:r>
              <a:rPr lang="en-US" sz="2000" b="1" dirty="0"/>
              <a:t>v</a:t>
            </a:r>
            <a:r>
              <a:rPr lang="en-US" sz="2000" b="1" dirty="0"/>
              <a:t>ideoconference </a:t>
            </a:r>
            <a:r>
              <a:rPr lang="en-US" sz="2000" b="1" dirty="0"/>
              <a:t>s</a:t>
            </a:r>
            <a:r>
              <a:rPr lang="en-US" sz="2000" b="1" dirty="0"/>
              <a:t>ites available</a:t>
            </a:r>
          </a:p>
          <a:p>
            <a:pPr algn="r"/>
            <a:r>
              <a:rPr lang="en-US" sz="2000" b="1" dirty="0">
                <a:solidFill>
                  <a:schemeClr val="tx1"/>
                </a:solidFill>
              </a:rPr>
              <a:t>Contact: ksinman@mail.ubc.ca</a:t>
            </a:r>
          </a:p>
          <a:p>
            <a:pPr algn="r"/>
            <a:r>
              <a:rPr lang="en-US" sz="2000" b="1" dirty="0"/>
              <a:t>(CME credits available)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90327" y="1754329"/>
            <a:ext cx="3741934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b="1" u="sng" dirty="0">
                <a:solidFill>
                  <a:schemeClr val="bg1"/>
                </a:solidFill>
                <a:latin typeface="Eras Medium ITC" panose="020B0602030504020804" pitchFamily="34" charset="0"/>
              </a:rPr>
              <a:t>Topics</a:t>
            </a:r>
            <a:r>
              <a:rPr lang="en-US" sz="1900" b="1" dirty="0">
                <a:solidFill>
                  <a:schemeClr val="bg1"/>
                </a:solidFill>
                <a:latin typeface="Eras Medium ITC" panose="020B0602030504020804" pitchFamily="34" charset="0"/>
              </a:rPr>
              <a:t>:</a:t>
            </a:r>
          </a:p>
          <a:p>
            <a:pPr marL="342900" indent="-342900">
              <a:buFont typeface="Wingdings" charset="2"/>
              <a:buChar char="Ø"/>
            </a:pPr>
            <a:r>
              <a:rPr lang="en-US" sz="1900" dirty="0">
                <a:solidFill>
                  <a:schemeClr val="bg1"/>
                </a:solidFill>
                <a:latin typeface="Eras Medium ITC" panose="020B0602030504020804" pitchFamily="34" charset="0"/>
              </a:rPr>
              <a:t>Advances in Management of End Stage Liver Disease</a:t>
            </a:r>
          </a:p>
          <a:p>
            <a:pPr marL="342900" indent="-342900">
              <a:buFont typeface="Wingdings" charset="2"/>
              <a:buChar char="Ø"/>
            </a:pPr>
            <a:r>
              <a:rPr lang="en-US" sz="1900" dirty="0">
                <a:solidFill>
                  <a:schemeClr val="bg1"/>
                </a:solidFill>
                <a:latin typeface="Eras Medium ITC" panose="020B0602030504020804" pitchFamily="34" charset="0"/>
              </a:rPr>
              <a:t>Lidocaine and Ketamine</a:t>
            </a:r>
          </a:p>
          <a:p>
            <a:pPr marL="342900" indent="-342900">
              <a:buFont typeface="Wingdings" charset="2"/>
              <a:buChar char="Ø"/>
            </a:pPr>
            <a:r>
              <a:rPr lang="en-US" sz="1900" dirty="0">
                <a:solidFill>
                  <a:schemeClr val="bg1"/>
                </a:solidFill>
                <a:latin typeface="Eras Medium ITC" panose="020B0602030504020804" pitchFamily="34" charset="0"/>
              </a:rPr>
              <a:t>Drug Interactions in Palliative Care</a:t>
            </a:r>
          </a:p>
          <a:p>
            <a:pPr marL="342900" indent="-342900">
              <a:buFont typeface="Wingdings" charset="2"/>
              <a:buChar char="Ø"/>
            </a:pPr>
            <a:r>
              <a:rPr lang="en-US" sz="1900" dirty="0">
                <a:solidFill>
                  <a:schemeClr val="bg1"/>
                </a:solidFill>
                <a:latin typeface="Eras Medium ITC" panose="020B0602030504020804" pitchFamily="34" charset="0"/>
              </a:rPr>
              <a:t>Bereavement Support</a:t>
            </a:r>
          </a:p>
          <a:p>
            <a:pPr marL="342900" indent="-342900">
              <a:buFont typeface="Wingdings" charset="2"/>
              <a:buChar char="Ø"/>
            </a:pPr>
            <a:r>
              <a:rPr lang="en-US" sz="1900" dirty="0">
                <a:solidFill>
                  <a:schemeClr val="bg1"/>
                </a:solidFill>
                <a:latin typeface="Eras Medium ITC" panose="020B0602030504020804" pitchFamily="34" charset="0"/>
              </a:rPr>
              <a:t>Methadone for Pain</a:t>
            </a:r>
          </a:p>
          <a:p>
            <a:pPr marL="342900" indent="-342900">
              <a:buFont typeface="Wingdings" charset="2"/>
              <a:buChar char="Ø"/>
            </a:pPr>
            <a:r>
              <a:rPr lang="en-US" sz="1900" dirty="0">
                <a:solidFill>
                  <a:schemeClr val="bg1"/>
                </a:solidFill>
                <a:latin typeface="Eras Medium ITC" panose="020B0602030504020804" pitchFamily="34" charset="0"/>
              </a:rPr>
              <a:t>Wound Care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3999" y="2"/>
            <a:ext cx="5366328" cy="1754327"/>
          </a:xfrm>
          <a:prstGeom prst="rect">
            <a:avLst/>
          </a:prstGeom>
          <a:solidFill>
            <a:schemeClr val="tx2">
              <a:lumMod val="40000"/>
              <a:lumOff val="60000"/>
              <a:alpha val="73000"/>
            </a:schemeClr>
          </a:solidFill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UBC Division of Palliative Care &amp; </a:t>
            </a:r>
          </a:p>
          <a:p>
            <a:pPr algn="ctr"/>
            <a:r>
              <a:rPr lang="en-US" sz="2400" dirty="0"/>
              <a:t>Victoria </a:t>
            </a:r>
            <a:r>
              <a:rPr lang="en-US" sz="2400" dirty="0"/>
              <a:t>H</a:t>
            </a:r>
            <a:r>
              <a:rPr lang="en-US" sz="2400" dirty="0"/>
              <a:t>ospice Society : </a:t>
            </a:r>
          </a:p>
          <a:p>
            <a:pPr algn="ctr"/>
            <a:r>
              <a:rPr lang="en-US" sz="3200" b="1" dirty="0"/>
              <a:t>Master Class </a:t>
            </a:r>
          </a:p>
          <a:p>
            <a:pPr algn="ctr"/>
            <a:r>
              <a:rPr lang="en-US" sz="2800" b="1" dirty="0"/>
              <a:t>Palliative Care: Strong Growth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925456" y="6106685"/>
            <a:ext cx="151476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1200" dirty="0"/>
              <a:t>Supported by the</a:t>
            </a:r>
            <a:endParaRPr lang="en-CA" sz="1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2972" y="560263"/>
            <a:ext cx="914790" cy="12470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2482" y="24273"/>
            <a:ext cx="3595280" cy="53180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524000" y="6317872"/>
            <a:ext cx="2119170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Supported by the 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Hsu &amp; Hsieh Foundation</a:t>
            </a:r>
            <a:endParaRPr lang="en-CA" sz="1400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25456" y="6378907"/>
            <a:ext cx="1514763" cy="47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2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Macintosh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Eras Medium ITC</vt:lpstr>
      <vt:lpstr>Wingdings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Pippa Hawley</dc:creator>
  <cp:lastModifiedBy>Pippa Hawley</cp:lastModifiedBy>
  <cp:revision>1</cp:revision>
  <dcterms:created xsi:type="dcterms:W3CDTF">2018-11-30T20:34:03Z</dcterms:created>
  <dcterms:modified xsi:type="dcterms:W3CDTF">2018-11-30T20:34:41Z</dcterms:modified>
</cp:coreProperties>
</file>